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4"/>
    <p:sldMasterId id="2147483668" r:id="rId5"/>
    <p:sldMasterId id="2147483715" r:id="rId6"/>
  </p:sldMasterIdLst>
  <p:notesMasterIdLst>
    <p:notesMasterId r:id="rId17"/>
  </p:notesMasterIdLst>
  <p:sldIdLst>
    <p:sldId id="262" r:id="rId7"/>
    <p:sldId id="2147308912" r:id="rId8"/>
    <p:sldId id="2147308918" r:id="rId9"/>
    <p:sldId id="2147308913" r:id="rId10"/>
    <p:sldId id="2147308917" r:id="rId11"/>
    <p:sldId id="2147308919" r:id="rId12"/>
    <p:sldId id="2147308914" r:id="rId13"/>
    <p:sldId id="2147308915" r:id="rId14"/>
    <p:sldId id="2147308916" r:id="rId15"/>
    <p:sldId id="2147308727" r:id="rId16"/>
  </p:sldIdLst>
  <p:sldSz cx="12192000" cy="6858000"/>
  <p:notesSz cx="6858000" cy="9144000"/>
  <p:defaultTex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1pPr>
    <a:lvl2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2pPr>
    <a:lvl3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3pPr>
    <a:lvl4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4pPr>
    <a:lvl5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5pPr>
    <a:lvl6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6pPr>
    <a:lvl7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7pPr>
    <a:lvl8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8pPr>
    <a:lvl9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B8BA80C-B87C-D6FB-C74C-4F3305550F61}" name="Bonzon, Ian | RSSG" initials="BR" userId="S::ian.bonzon@rakuten.com::4efd59b9-4fd5-4e1b-9446-9ebeba9d21be" providerId="AD"/>
  <p188:author id="{854B6139-90CD-4915-13E3-8B713CC0CF1A}" name="Chamarty, Ravi" initials="CR" userId="S::ravi.chamarty@rakuten.com::72d8f9d7-29b3-4844-a19c-2f85570e3687" providerId="AD"/>
  <p188:author id="{F0E06C4A-8DC2-8C3E-265D-258853877166}" name="V Lingasamy (RSI)" initials="V(" userId="CIc7AInrsvg/AqbrcogBq9r49NItMPuTXfTDd99emf4=" providerId="None"/>
  <p188:author id="{CAAD7171-DF13-146A-892E-AEB3BDFC543C}" name="Sun, Kexuan" initials="KS" userId="S::kexuan.sun@rakuten.com::57e2ebdf-8035-4ff1-95a5-bb6693fd475a" providerId="AD"/>
  <p188:author id="{7E52CFD9-C707-CF5C-508E-B243047CA2CE}" name="Lingasamy, V | RSI" initials="LV|R" userId="S::v.lingasamy@rakuten.com::4c28bbe9-9c30-42f0-83cc-be1ec0098112" providerId="AD"/>
  <p188:author id="{4B7F30E2-5D20-2A67-3677-611E10FF33E3}" name="Pankaj Shete (RMI)" initials="P(" userId="80WYIFYkN9lU4RUgTrL21RCoz5tNC66/BdENTRn9238=" providerId="None"/>
  <p188:author id="{CDED3BF6-B4A6-3AFA-41ED-BE569A177B58}" name="Tafreshi, Ferri | RSSG" initials="FT" userId="S::ferri.tafreshi@rakuten.com::93ac25ed-a8e8-4a3b-b342-d8bf62fee20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66"/>
    <a:srgbClr val="3333FF"/>
    <a:srgbClr val="BD03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8F8D75-1514-4071-8456-BCF019995978}" v="2" dt="2024-08-06T11:15:28.0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9" d="100"/>
          <a:sy n="109" d="100"/>
        </p:scale>
        <p:origin x="6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slide" Target="slides/slide9.xml"/><Relationship Id="rId23" Type="http://schemas.microsoft.com/office/2018/10/relationships/authors" Target="authors.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D4E76C-657E-4784-9D4B-8BB2DB7A2193}" type="datetimeFigureOut">
              <a:rPr lang="en-IN" smtClean="0"/>
              <a:t>07-08-2024</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7778A1-D82B-4F0B-AD2E-8BC7D7CCD037}" type="slidenum">
              <a:rPr lang="en-IN" smtClean="0"/>
              <a:t>‹#›</a:t>
            </a:fld>
            <a:endParaRPr lang="en-IN"/>
          </a:p>
        </p:txBody>
      </p:sp>
    </p:spTree>
    <p:extLst>
      <p:ext uri="{BB962C8B-B14F-4D97-AF65-F5344CB8AC3E}">
        <p14:creationId xmlns:p14="http://schemas.microsoft.com/office/powerpoint/2010/main" val="6665160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1928528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C7778A1-D82B-4F0B-AD2E-8BC7D7CCD037}" type="slidenum">
              <a:rPr lang="en-IN" smtClean="0"/>
              <a:t>2</a:t>
            </a:fld>
            <a:endParaRPr lang="en-IN"/>
          </a:p>
        </p:txBody>
      </p:sp>
    </p:spTree>
    <p:extLst>
      <p:ext uri="{BB962C8B-B14F-4D97-AF65-F5344CB8AC3E}">
        <p14:creationId xmlns:p14="http://schemas.microsoft.com/office/powerpoint/2010/main" val="4274517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C7778A1-D82B-4F0B-AD2E-8BC7D7CCD037}" type="slidenum">
              <a:rPr lang="en-IN" smtClean="0"/>
              <a:t>3</a:t>
            </a:fld>
            <a:endParaRPr lang="en-IN"/>
          </a:p>
        </p:txBody>
      </p:sp>
    </p:spTree>
    <p:extLst>
      <p:ext uri="{BB962C8B-B14F-4D97-AF65-F5344CB8AC3E}">
        <p14:creationId xmlns:p14="http://schemas.microsoft.com/office/powerpoint/2010/main" val="26880118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C7778A1-D82B-4F0B-AD2E-8BC7D7CCD037}" type="slidenum">
              <a:rPr lang="en-IN" smtClean="0"/>
              <a:t>4</a:t>
            </a:fld>
            <a:endParaRPr lang="en-IN"/>
          </a:p>
        </p:txBody>
      </p:sp>
    </p:spTree>
    <p:extLst>
      <p:ext uri="{BB962C8B-B14F-4D97-AF65-F5344CB8AC3E}">
        <p14:creationId xmlns:p14="http://schemas.microsoft.com/office/powerpoint/2010/main" val="17911170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C7778A1-D82B-4F0B-AD2E-8BC7D7CCD037}" type="slidenum">
              <a:rPr lang="en-IN" smtClean="0"/>
              <a:t>7</a:t>
            </a:fld>
            <a:endParaRPr lang="en-IN"/>
          </a:p>
        </p:txBody>
      </p:sp>
    </p:spTree>
    <p:extLst>
      <p:ext uri="{BB962C8B-B14F-4D97-AF65-F5344CB8AC3E}">
        <p14:creationId xmlns:p14="http://schemas.microsoft.com/office/powerpoint/2010/main" val="11225180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@startuml</a:t>
            </a:r>
          </a:p>
          <a:p>
            <a:endParaRPr lang="en-US"/>
          </a:p>
          <a:p>
            <a:endParaRPr lang="en-US"/>
          </a:p>
          <a:p>
            <a:r>
              <a:rPr lang="en-US"/>
              <a:t>CRD_TOP "1"*--"*" </a:t>
            </a:r>
            <a:r>
              <a:rPr lang="en-US" err="1"/>
              <a:t>InterfaceDef</a:t>
            </a:r>
            <a:endParaRPr lang="en-US"/>
          </a:p>
          <a:p>
            <a:r>
              <a:rPr lang="en-US"/>
              <a:t>CRD_TOP "1"*--"*" </a:t>
            </a:r>
            <a:r>
              <a:rPr lang="en-US" err="1"/>
              <a:t>NetworkDef</a:t>
            </a:r>
            <a:endParaRPr lang="en-US"/>
          </a:p>
          <a:p>
            <a:r>
              <a:rPr lang="en-US"/>
              <a:t>CRD_TOP "1"*--"*" </a:t>
            </a:r>
            <a:r>
              <a:rPr lang="en-US" err="1"/>
              <a:t>DependencyDef</a:t>
            </a:r>
            <a:endParaRPr lang="en-US"/>
          </a:p>
          <a:p>
            <a:r>
              <a:rPr lang="en-US"/>
              <a:t>CRD_TOP "1"*--"1" </a:t>
            </a:r>
            <a:r>
              <a:rPr lang="en-US" err="1"/>
              <a:t>CapacityDef</a:t>
            </a:r>
            <a:endParaRPr lang="en-US"/>
          </a:p>
          <a:p>
            <a:r>
              <a:rPr lang="en-US"/>
              <a:t>CRD_TOP "1"*--"1" </a:t>
            </a:r>
            <a:r>
              <a:rPr lang="en-US" err="1"/>
              <a:t>ResourceDef</a:t>
            </a:r>
            <a:endParaRPr lang="en-US"/>
          </a:p>
          <a:p>
            <a:endParaRPr lang="en-US"/>
          </a:p>
          <a:p>
            <a:r>
              <a:rPr lang="en-US"/>
              <a:t>@enduml</a:t>
            </a:r>
            <a:endParaRPr lang="en-GB"/>
          </a:p>
        </p:txBody>
      </p:sp>
      <p:sp>
        <p:nvSpPr>
          <p:cNvPr id="4" name="Slide Number Placeholder 3"/>
          <p:cNvSpPr>
            <a:spLocks noGrp="1"/>
          </p:cNvSpPr>
          <p:nvPr>
            <p:ph type="sldNum" sz="quarter" idx="5"/>
          </p:nvPr>
        </p:nvSpPr>
        <p:spPr/>
        <p:txBody>
          <a:bodyPr/>
          <a:lstStyle/>
          <a:p>
            <a:fld id="{8C7778A1-D82B-4F0B-AD2E-8BC7D7CCD037}" type="slidenum">
              <a:rPr lang="en-IN" smtClean="0"/>
              <a:t>9</a:t>
            </a:fld>
            <a:endParaRPr lang="en-IN"/>
          </a:p>
        </p:txBody>
      </p:sp>
    </p:spTree>
    <p:extLst>
      <p:ext uri="{BB962C8B-B14F-4D97-AF65-F5344CB8AC3E}">
        <p14:creationId xmlns:p14="http://schemas.microsoft.com/office/powerpoint/2010/main" val="37486338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pic>
        <p:nvPicPr>
          <p:cNvPr id="7" name="图片 6" descr="ppt模板-02.jpg"/>
          <p:cNvPicPr>
            <a:picLocks noChangeAspect="1"/>
          </p:cNvPicPr>
          <p:nvPr/>
        </p:nvPicPr>
        <p:blipFill rotWithShape="1">
          <a:blip r:embed="rId2" cstate="print"/>
          <a:srcRect r="13680"/>
          <a:stretch/>
        </p:blipFill>
        <p:spPr>
          <a:xfrm>
            <a:off x="-1" y="0"/>
            <a:ext cx="12192001" cy="6858000"/>
          </a:xfrm>
          <a:prstGeom prst="rect">
            <a:avLst/>
          </a:prstGeom>
        </p:spPr>
      </p:pic>
      <p:sp>
        <p:nvSpPr>
          <p:cNvPr id="8" name="TextBox 7"/>
          <p:cNvSpPr txBox="1"/>
          <p:nvPr/>
        </p:nvSpPr>
        <p:spPr>
          <a:xfrm>
            <a:off x="11664620" y="6608396"/>
            <a:ext cx="527381" cy="276989"/>
          </a:xfrm>
          <a:prstGeom prst="rect">
            <a:avLst/>
          </a:prstGeom>
          <a:noFill/>
        </p:spPr>
        <p:txBody>
          <a:bodyPr wrap="square" lIns="91430" tIns="45715" rIns="91430" bIns="45715" rtlCol="0">
            <a:spAutoFit/>
          </a:bodyPr>
          <a:lstStyle/>
          <a:p>
            <a:pPr algn="r" defTabSz="685783" fontAlgn="auto">
              <a:spcBef>
                <a:spcPts val="0"/>
              </a:spcBef>
              <a:spcAft>
                <a:spcPts val="0"/>
              </a:spcAft>
            </a:pPr>
            <a:fld id="{24173ED6-4A69-4FA8-8A09-51FC87ACF5D8}" type="slidenum">
              <a:rPr lang="zh-CN" altLang="en-US" sz="1200" b="1" smtClean="0">
                <a:solidFill>
                  <a:srgbClr val="9BBB59"/>
                </a:solidFill>
                <a:latin typeface="微软雅黑" pitchFamily="34" charset="-122"/>
                <a:ea typeface="微软雅黑" pitchFamily="34" charset="-122"/>
                <a:cs typeface="+mn-cs"/>
              </a:rPr>
              <a:pPr algn="r" defTabSz="685783" fontAlgn="auto">
                <a:spcBef>
                  <a:spcPts val="0"/>
                </a:spcBef>
                <a:spcAft>
                  <a:spcPts val="0"/>
                </a:spcAft>
              </a:pPr>
              <a:t>‹#›</a:t>
            </a:fld>
            <a:endParaRPr lang="zh-CN" altLang="en-US" sz="1200" b="1">
              <a:solidFill>
                <a:srgbClr val="9BBB59"/>
              </a:solidFill>
              <a:latin typeface="微软雅黑" pitchFamily="34" charset="-122"/>
              <a:ea typeface="微软雅黑" pitchFamily="34" charset="-122"/>
              <a:cs typeface="+mn-cs"/>
            </a:endParaRPr>
          </a:p>
        </p:txBody>
      </p:sp>
      <p:pic>
        <p:nvPicPr>
          <p:cNvPr id="6" name="图片 5" descr="webwxgetmsgimg (7).jpe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50365" y="9236"/>
            <a:ext cx="1541051" cy="658800"/>
          </a:xfrm>
          <a:prstGeom prst="rect">
            <a:avLst/>
          </a:prstGeom>
        </p:spPr>
      </p:pic>
    </p:spTree>
    <p:extLst>
      <p:ext uri="{BB962C8B-B14F-4D97-AF65-F5344CB8AC3E}">
        <p14:creationId xmlns:p14="http://schemas.microsoft.com/office/powerpoint/2010/main" val="250315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cover">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412FD219-7578-554E-9B71-081DA601522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4963" y="5826325"/>
            <a:ext cx="3911600" cy="863600"/>
          </a:xfrm>
          <a:prstGeom prst="rect">
            <a:avLst/>
          </a:prstGeom>
        </p:spPr>
      </p:pic>
      <p:sp>
        <p:nvSpPr>
          <p:cNvPr id="14" name="正方形/長方形 13"/>
          <p:cNvSpPr/>
          <p:nvPr/>
        </p:nvSpPr>
        <p:spPr>
          <a:xfrm>
            <a:off x="0" y="-1"/>
            <a:ext cx="12192000" cy="5652000"/>
          </a:xfrm>
          <a:prstGeom prst="rect">
            <a:avLst/>
          </a:prstGeom>
          <a:solidFill>
            <a:srgbClr val="FF00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b="1" i="0">
              <a:latin typeface="Rakuten Sans" panose="020B0503020203020204" pitchFamily="34" charset="0"/>
              <a:cs typeface="Rakuten Sans" panose="020B0503020203020204" pitchFamily="34" charset="0"/>
            </a:endParaRPr>
          </a:p>
        </p:txBody>
      </p:sp>
      <p:sp>
        <p:nvSpPr>
          <p:cNvPr id="7" name="Shape 16"/>
          <p:cNvSpPr>
            <a:spLocks noGrp="1"/>
          </p:cNvSpPr>
          <p:nvPr>
            <p:ph type="title" hasCustomPrompt="1"/>
          </p:nvPr>
        </p:nvSpPr>
        <p:spPr>
          <a:xfrm>
            <a:off x="1080001" y="1365250"/>
            <a:ext cx="10052457" cy="1445646"/>
          </a:xfrm>
          <a:prstGeom prst="rect">
            <a:avLst/>
          </a:prstGeom>
        </p:spPr>
        <p:txBody>
          <a:bodyPr anchor="t">
            <a:normAutofit/>
          </a:bodyPr>
          <a:lstStyle>
            <a:lvl1pPr>
              <a:defRPr sz="2550" b="1" i="0" baseline="0">
                <a:solidFill>
                  <a:srgbClr val="FFFFFF"/>
                </a:solidFill>
                <a:latin typeface="Rakuten Sans" panose="020B0503020203020204" pitchFamily="34" charset="0"/>
                <a:ea typeface="+mj-ea"/>
                <a:cs typeface="Rakuten Sans" panose="020B0503020203020204" pitchFamily="34" charset="0"/>
              </a:defRPr>
            </a:lvl1pPr>
          </a:lstStyle>
          <a:p>
            <a:r>
              <a:rPr kumimoji="1" lang="en-US" altLang="ja-JP"/>
              <a:t>R-Style template</a:t>
            </a:r>
            <a:r>
              <a:rPr lang="en-US" altLang="ja-JP"/>
              <a:t> v3.1</a:t>
            </a:r>
            <a:endParaRPr/>
          </a:p>
        </p:txBody>
      </p:sp>
      <p:sp>
        <p:nvSpPr>
          <p:cNvPr id="8" name="コンテンツ プレースホルダー 4"/>
          <p:cNvSpPr>
            <a:spLocks noGrp="1"/>
          </p:cNvSpPr>
          <p:nvPr>
            <p:ph sz="quarter" idx="12" hasCustomPrompt="1"/>
          </p:nvPr>
        </p:nvSpPr>
        <p:spPr>
          <a:xfrm>
            <a:off x="1080000" y="3107530"/>
            <a:ext cx="4170488" cy="1592068"/>
          </a:xfrm>
          <a:prstGeom prst="rect">
            <a:avLst/>
          </a:prstGeom>
        </p:spPr>
        <p:txBody>
          <a:bodyPr/>
          <a:lstStyle>
            <a:lvl1pPr marL="0" marR="0" indent="0" algn="l" defTabSz="231356" eaLnBrk="1" fontAlgn="auto" latinLnBrk="0" hangingPunct="1">
              <a:lnSpc>
                <a:spcPct val="100000"/>
              </a:lnSpc>
              <a:spcBef>
                <a:spcPts val="0"/>
              </a:spcBef>
              <a:spcAft>
                <a:spcPts val="600"/>
              </a:spcAft>
              <a:buClrTx/>
              <a:buSzTx/>
              <a:buFontTx/>
              <a:buNone/>
              <a:tabLst/>
              <a:defRPr sz="1800" b="1" i="0" baseline="0">
                <a:solidFill>
                  <a:schemeClr val="bg1"/>
                </a:solidFill>
                <a:latin typeface="Rakuten Sans" panose="020B0503020203020204" pitchFamily="34" charset="0"/>
                <a:ea typeface="+mj-ea"/>
                <a:cs typeface="Rakuten Sans" panose="020B0503020203020204" pitchFamily="34" charset="0"/>
              </a:defRPr>
            </a:lvl1pPr>
          </a:lstStyle>
          <a:p>
            <a:pPr lvl="0"/>
            <a:r>
              <a:rPr lang="en-US" altLang="ja-JP"/>
              <a:t>Jan 1st, 2020</a:t>
            </a:r>
            <a:br>
              <a:rPr lang="en-US" altLang="ja-JP"/>
            </a:br>
            <a:r>
              <a:rPr lang="en-US" altLang="ja-JP"/>
              <a:t>Rakuten Taro</a:t>
            </a:r>
            <a:br>
              <a:rPr lang="en-US" altLang="ja-JP"/>
            </a:br>
            <a:r>
              <a:rPr lang="en-US" altLang="ja-JP" err="1"/>
              <a:t>xxxxx</a:t>
            </a:r>
            <a:r>
              <a:rPr lang="en-US" altLang="ja-JP"/>
              <a:t>. Dept.</a:t>
            </a:r>
            <a:br>
              <a:rPr lang="en-US" altLang="ja-JP"/>
            </a:br>
            <a:r>
              <a:rPr lang="en-US" altLang="ja-JP"/>
              <a:t>Rakuten, Inc.</a:t>
            </a:r>
            <a:endParaRPr lang="ja-JP" altLang="en-US"/>
          </a:p>
        </p:txBody>
      </p:sp>
    </p:spTree>
    <p:extLst>
      <p:ext uri="{BB962C8B-B14F-4D97-AF65-F5344CB8AC3E}">
        <p14:creationId xmlns:p14="http://schemas.microsoft.com/office/powerpoint/2010/main" val="559809895"/>
      </p:ext>
    </p:extLst>
  </p:cSld>
  <p:clrMapOvr>
    <a:masterClrMapping/>
  </p:clrMapOvr>
  <p:transition spd="med"/>
  <p:hf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g_white">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DCF0DC8A-3866-AE49-8010-D1AA796ED0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
        <p:nvSpPr>
          <p:cNvPr id="25" name="Shape 25"/>
          <p:cNvSpPr>
            <a:spLocks noGrp="1"/>
          </p:cNvSpPr>
          <p:nvPr>
            <p:ph type="title" hasCustomPrompt="1"/>
          </p:nvPr>
        </p:nvSpPr>
        <p:spPr>
          <a:xfrm>
            <a:off x="334964" y="324002"/>
            <a:ext cx="11520000" cy="539667"/>
          </a:xfrm>
          <a:prstGeom prst="rect">
            <a:avLst/>
          </a:prstGeom>
        </p:spPr>
        <p:txBody>
          <a:bodyPr>
            <a:normAutofit/>
          </a:bodyPr>
          <a:lstStyle>
            <a:lvl1pPr>
              <a:defRPr sz="1950"/>
            </a:lvl1pPr>
          </a:lstStyle>
          <a:p>
            <a:r>
              <a:rPr lang="en-US" altLang="ja-JP"/>
              <a:t>Click to add title</a:t>
            </a:r>
            <a:endParaRPr/>
          </a:p>
        </p:txBody>
      </p:sp>
      <p:sp>
        <p:nvSpPr>
          <p:cNvPr id="11" name="テキスト ボックス 10"/>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sp>
        <p:nvSpPr>
          <p:cNvPr id="9" name="コンテンツ プレースホルダー 2"/>
          <p:cNvSpPr>
            <a:spLocks noGrp="1"/>
          </p:cNvSpPr>
          <p:nvPr>
            <p:ph sz="quarter" idx="10" hasCustomPrompt="1"/>
          </p:nvPr>
        </p:nvSpPr>
        <p:spPr>
          <a:xfrm>
            <a:off x="334965" y="1028859"/>
            <a:ext cx="11520000" cy="5161230"/>
          </a:xfrm>
          <a:prstGeom prst="rect">
            <a:avLst/>
          </a:prstGeom>
        </p:spPr>
        <p:txBody>
          <a:bodyPr/>
          <a:lstStyle>
            <a:lvl1pPr marL="0" indent="0">
              <a:lnSpc>
                <a:spcPct val="100000"/>
              </a:lnSpc>
              <a:spcAft>
                <a:spcPts val="600"/>
              </a:spcAft>
              <a:defRPr sz="1350" b="0" i="0" baseline="0">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latin typeface="+mn-ea"/>
                <a:ea typeface="+mn-ea"/>
              </a:defRPr>
            </a:lvl2pPr>
            <a:lvl3pPr marL="540027" indent="-180009">
              <a:lnSpc>
                <a:spcPct val="100000"/>
              </a:lnSpc>
              <a:spcAft>
                <a:spcPts val="600"/>
              </a:spcAft>
              <a:defRPr sz="1200">
                <a:latin typeface="+mn-ea"/>
                <a:ea typeface="+mn-ea"/>
              </a:defRPr>
            </a:lvl3pPr>
            <a:lvl4pPr marL="810041" indent="-180009">
              <a:lnSpc>
                <a:spcPct val="100000"/>
              </a:lnSpc>
              <a:spcAft>
                <a:spcPts val="600"/>
              </a:spcAft>
              <a:defRPr sz="1200">
                <a:latin typeface="+mn-ea"/>
                <a:ea typeface="+mn-ea"/>
              </a:defRPr>
            </a:lvl4pPr>
            <a:lvl5pPr marL="1080054" indent="-180009">
              <a:lnSpc>
                <a:spcPct val="100000"/>
              </a:lnSpc>
              <a:spcAft>
                <a:spcPts val="600"/>
              </a:spcAft>
              <a:defRPr sz="1200">
                <a:latin typeface="+mn-ea"/>
                <a:ea typeface="+mn-ea"/>
              </a:defRPr>
            </a:lvl5pPr>
            <a:lvl6pPr marL="1350068" indent="-180009">
              <a:lnSpc>
                <a:spcPct val="100000"/>
              </a:lnSpc>
              <a:spcAft>
                <a:spcPts val="600"/>
              </a:spcAft>
              <a:defRPr sz="1200">
                <a:latin typeface="+mn-ea"/>
                <a:ea typeface="+mn-ea"/>
              </a:defRPr>
            </a:lvl6pPr>
            <a:lvl7pPr marL="1620081" indent="-180009">
              <a:lnSpc>
                <a:spcPct val="100000"/>
              </a:lnSpc>
              <a:spcAft>
                <a:spcPts val="600"/>
              </a:spcAft>
              <a:defRPr sz="1200">
                <a:latin typeface="+mn-ea"/>
                <a:ea typeface="+mn-ea"/>
              </a:defRPr>
            </a:lvl7pPr>
            <a:lvl8pPr marL="1890095" indent="-180009">
              <a:lnSpc>
                <a:spcPct val="100000"/>
              </a:lnSpc>
              <a:spcAft>
                <a:spcPts val="600"/>
              </a:spcAft>
              <a:defRPr sz="1200">
                <a:latin typeface="+mn-ea"/>
                <a:ea typeface="+mn-ea"/>
              </a:defRPr>
            </a:lvl8pPr>
            <a:lvl9pPr marL="2160108" indent="-180009">
              <a:lnSpc>
                <a:spcPct val="100000"/>
              </a:lnSpc>
              <a:spcAft>
                <a:spcPts val="600"/>
              </a:spcAft>
              <a:defRPr sz="1200">
                <a:latin typeface="+mn-ea"/>
                <a:ea typeface="+mn-ea"/>
              </a:defRPr>
            </a:lvl9pPr>
          </a:lstStyle>
          <a:p>
            <a:pPr lvl="0"/>
            <a:r>
              <a:rPr kumimoji="1" lang="en-US" altLang="ja-JP"/>
              <a:t>Click to add object</a:t>
            </a:r>
            <a:endParaRPr kumimoji="1" lang="ja-JP" altLang="en-US"/>
          </a:p>
        </p:txBody>
      </p:sp>
    </p:spTree>
    <p:extLst>
      <p:ext uri="{BB962C8B-B14F-4D97-AF65-F5344CB8AC3E}">
        <p14:creationId xmlns:p14="http://schemas.microsoft.com/office/powerpoint/2010/main" val="403846575"/>
      </p:ext>
    </p:extLst>
  </p:cSld>
  <p:clrMapOvr>
    <a:masterClrMapping/>
  </p:clrMapOvr>
  <p:transition spd="med"/>
  <p:hf hdr="0"/>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bg_gray">
    <p:bg>
      <p:bgPr>
        <a:solidFill>
          <a:schemeClr val="bg2"/>
        </a:solidFill>
        <a:effectLst/>
      </p:bgPr>
    </p:bg>
    <p:spTree>
      <p:nvGrpSpPr>
        <p:cNvPr id="1" name=""/>
        <p:cNvGrpSpPr/>
        <p:nvPr/>
      </p:nvGrpSpPr>
      <p:grpSpPr>
        <a:xfrm>
          <a:off x="0" y="0"/>
          <a:ext cx="0" cy="0"/>
          <a:chOff x="0" y="0"/>
          <a:chExt cx="0" cy="0"/>
        </a:xfrm>
      </p:grpSpPr>
      <p:sp>
        <p:nvSpPr>
          <p:cNvPr id="35" name="Shape 35"/>
          <p:cNvSpPr>
            <a:spLocks noGrp="1"/>
          </p:cNvSpPr>
          <p:nvPr>
            <p:ph type="title" hasCustomPrompt="1"/>
          </p:nvPr>
        </p:nvSpPr>
        <p:spPr>
          <a:xfrm>
            <a:off x="334964" y="324002"/>
            <a:ext cx="11520000" cy="539667"/>
          </a:xfrm>
          <a:prstGeom prst="rect">
            <a:avLst/>
          </a:prstGeom>
        </p:spPr>
        <p:txBody>
          <a:bodyPr>
            <a:normAutofit/>
          </a:bodyPr>
          <a:lstStyle>
            <a:lvl1pPr>
              <a:defRPr sz="1950" b="1" i="0">
                <a:latin typeface="Rakuten Sans" panose="020B0503020203020204" pitchFamily="34" charset="0"/>
                <a:cs typeface="Rakuten Sans" panose="020B0503020203020204" pitchFamily="34" charset="0"/>
              </a:defRPr>
            </a:lvl1pPr>
          </a:lstStyle>
          <a:p>
            <a:r>
              <a:rPr lang="en-US" altLang="ja-JP"/>
              <a:t>Click to add title</a:t>
            </a:r>
            <a:endParaRPr/>
          </a:p>
        </p:txBody>
      </p:sp>
      <p:sp>
        <p:nvSpPr>
          <p:cNvPr id="6" name="コンテンツ プレースホルダー 2"/>
          <p:cNvSpPr>
            <a:spLocks noGrp="1"/>
          </p:cNvSpPr>
          <p:nvPr>
            <p:ph sz="quarter" idx="10" hasCustomPrompt="1"/>
          </p:nvPr>
        </p:nvSpPr>
        <p:spPr>
          <a:xfrm>
            <a:off x="334964" y="1028859"/>
            <a:ext cx="11520000" cy="5161230"/>
          </a:xfrm>
          <a:prstGeom prst="rect">
            <a:avLst/>
          </a:prstGeom>
        </p:spPr>
        <p:txBody>
          <a:bodyPr/>
          <a:lstStyle>
            <a:lvl1pPr marL="0" indent="0">
              <a:lnSpc>
                <a:spcPct val="100000"/>
              </a:lnSpc>
              <a:spcAft>
                <a:spcPts val="600"/>
              </a:spcAft>
              <a:defRPr sz="1350" b="0" i="0" baseline="0">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latin typeface="+mn-ea"/>
                <a:ea typeface="+mn-ea"/>
              </a:defRPr>
            </a:lvl2pPr>
            <a:lvl3pPr marL="540027" indent="-180009">
              <a:lnSpc>
                <a:spcPct val="100000"/>
              </a:lnSpc>
              <a:spcAft>
                <a:spcPts val="600"/>
              </a:spcAft>
              <a:defRPr sz="1200">
                <a:latin typeface="+mn-ea"/>
                <a:ea typeface="+mn-ea"/>
              </a:defRPr>
            </a:lvl3pPr>
            <a:lvl4pPr marL="810041" indent="-180009">
              <a:lnSpc>
                <a:spcPct val="100000"/>
              </a:lnSpc>
              <a:spcAft>
                <a:spcPts val="600"/>
              </a:spcAft>
              <a:defRPr sz="1200">
                <a:latin typeface="+mn-ea"/>
                <a:ea typeface="+mn-ea"/>
              </a:defRPr>
            </a:lvl4pPr>
            <a:lvl5pPr marL="1080054" indent="-180009">
              <a:lnSpc>
                <a:spcPct val="100000"/>
              </a:lnSpc>
              <a:spcAft>
                <a:spcPts val="600"/>
              </a:spcAft>
              <a:defRPr sz="1200">
                <a:latin typeface="+mn-ea"/>
                <a:ea typeface="+mn-ea"/>
              </a:defRPr>
            </a:lvl5pPr>
            <a:lvl6pPr marL="1350068" indent="-180009">
              <a:lnSpc>
                <a:spcPct val="100000"/>
              </a:lnSpc>
              <a:spcAft>
                <a:spcPts val="600"/>
              </a:spcAft>
              <a:defRPr sz="1200">
                <a:latin typeface="+mn-ea"/>
                <a:ea typeface="+mn-ea"/>
              </a:defRPr>
            </a:lvl6pPr>
            <a:lvl7pPr marL="1620081" indent="-180009">
              <a:lnSpc>
                <a:spcPct val="100000"/>
              </a:lnSpc>
              <a:spcAft>
                <a:spcPts val="600"/>
              </a:spcAft>
              <a:defRPr sz="1200">
                <a:latin typeface="+mn-ea"/>
                <a:ea typeface="+mn-ea"/>
              </a:defRPr>
            </a:lvl7pPr>
            <a:lvl8pPr marL="1890095" indent="-180009">
              <a:lnSpc>
                <a:spcPct val="100000"/>
              </a:lnSpc>
              <a:spcAft>
                <a:spcPts val="600"/>
              </a:spcAft>
              <a:defRPr sz="1200">
                <a:latin typeface="+mn-ea"/>
                <a:ea typeface="+mn-ea"/>
              </a:defRPr>
            </a:lvl8pPr>
            <a:lvl9pPr marL="2160108" indent="-180009">
              <a:lnSpc>
                <a:spcPct val="100000"/>
              </a:lnSpc>
              <a:spcAft>
                <a:spcPts val="600"/>
              </a:spcAft>
              <a:defRPr sz="1200">
                <a:latin typeface="+mn-ea"/>
                <a:ea typeface="+mn-ea"/>
              </a:defRPr>
            </a:lvl9pPr>
          </a:lstStyle>
          <a:p>
            <a:pPr lvl="0"/>
            <a:r>
              <a:rPr kumimoji="1" lang="en-US" altLang="ja-JP"/>
              <a:t>Click to add object</a:t>
            </a:r>
            <a:endParaRPr kumimoji="1" lang="ja-JP" altLang="en-US"/>
          </a:p>
        </p:txBody>
      </p:sp>
      <p:sp>
        <p:nvSpPr>
          <p:cNvPr id="8" name="テキスト ボックス 7">
            <a:extLst>
              <a:ext uri="{FF2B5EF4-FFF2-40B4-BE49-F238E27FC236}">
                <a16:creationId xmlns:a16="http://schemas.microsoft.com/office/drawing/2014/main" id="{F32CFB42-3A01-8744-951A-E3924209C2AD}"/>
              </a:ext>
            </a:extLst>
          </p:cNvPr>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pic>
        <p:nvPicPr>
          <p:cNvPr id="7" name="図 6">
            <a:extLst>
              <a:ext uri="{FF2B5EF4-FFF2-40B4-BE49-F238E27FC236}">
                <a16:creationId xmlns:a16="http://schemas.microsoft.com/office/drawing/2014/main" id="{5618D8F2-7405-394E-887D-FC0BD4FB4B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Tree>
    <p:extLst>
      <p:ext uri="{BB962C8B-B14F-4D97-AF65-F5344CB8AC3E}">
        <p14:creationId xmlns:p14="http://schemas.microsoft.com/office/powerpoint/2010/main" val="1258322284"/>
      </p:ext>
    </p:extLst>
  </p:cSld>
  <p:clrMapOvr>
    <a:masterClrMapping/>
  </p:clrMapOvr>
  <p:transition spd="med"/>
  <p:hf hdr="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bg_red">
    <p:bg>
      <p:bgPr>
        <a:solidFill>
          <a:srgbClr val="FF008C"/>
        </a:solidFill>
        <a:effectLst/>
      </p:bgPr>
    </p:bg>
    <p:spTree>
      <p:nvGrpSpPr>
        <p:cNvPr id="1" name=""/>
        <p:cNvGrpSpPr/>
        <p:nvPr/>
      </p:nvGrpSpPr>
      <p:grpSpPr>
        <a:xfrm>
          <a:off x="0" y="0"/>
          <a:ext cx="0" cy="0"/>
          <a:chOff x="0" y="0"/>
          <a:chExt cx="0" cy="0"/>
        </a:xfrm>
      </p:grpSpPr>
      <p:sp>
        <p:nvSpPr>
          <p:cNvPr id="45" name="Shape 45"/>
          <p:cNvSpPr>
            <a:spLocks noGrp="1"/>
          </p:cNvSpPr>
          <p:nvPr>
            <p:ph type="title" hasCustomPrompt="1"/>
          </p:nvPr>
        </p:nvSpPr>
        <p:spPr>
          <a:xfrm>
            <a:off x="334963" y="324002"/>
            <a:ext cx="11520000" cy="539667"/>
          </a:xfrm>
          <a:prstGeom prst="rect">
            <a:avLst/>
          </a:prstGeom>
        </p:spPr>
        <p:txBody>
          <a:bodyPr/>
          <a:lstStyle>
            <a:lvl1pPr>
              <a:defRPr b="1" i="0">
                <a:solidFill>
                  <a:srgbClr val="FFFFFF"/>
                </a:solidFill>
                <a:latin typeface="Rakuten Sans" panose="020B0503020203020204" pitchFamily="34" charset="0"/>
                <a:ea typeface="+mj-ea"/>
                <a:cs typeface="Rakuten Sans" panose="020B0503020203020204" pitchFamily="34" charset="0"/>
              </a:defRPr>
            </a:lvl1pPr>
          </a:lstStyle>
          <a:p>
            <a:r>
              <a:rPr lang="en-US" altLang="ja-JP"/>
              <a:t>Click to add title</a:t>
            </a:r>
            <a:endParaRPr/>
          </a:p>
        </p:txBody>
      </p:sp>
      <p:sp>
        <p:nvSpPr>
          <p:cNvPr id="6" name="コンテンツ プレースホルダー 2"/>
          <p:cNvSpPr>
            <a:spLocks noGrp="1"/>
          </p:cNvSpPr>
          <p:nvPr>
            <p:ph sz="quarter" idx="10" hasCustomPrompt="1"/>
          </p:nvPr>
        </p:nvSpPr>
        <p:spPr>
          <a:xfrm>
            <a:off x="334963" y="1028859"/>
            <a:ext cx="11520000" cy="5161230"/>
          </a:xfrm>
          <a:prstGeom prst="rect">
            <a:avLst/>
          </a:prstGeom>
        </p:spPr>
        <p:txBody>
          <a:bodyPr/>
          <a:lstStyle>
            <a:lvl1pPr marL="0" indent="0">
              <a:lnSpc>
                <a:spcPct val="100000"/>
              </a:lnSpc>
              <a:spcAft>
                <a:spcPts val="600"/>
              </a:spcAft>
              <a:defRPr sz="1350" b="0" i="0" baseline="0">
                <a:solidFill>
                  <a:schemeClr val="tx1"/>
                </a:solidFill>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solidFill>
                  <a:schemeClr val="bg1"/>
                </a:solidFill>
                <a:latin typeface="+mn-ea"/>
                <a:ea typeface="+mn-ea"/>
              </a:defRPr>
            </a:lvl2pPr>
            <a:lvl3pPr marL="540027" indent="-180009">
              <a:lnSpc>
                <a:spcPct val="100000"/>
              </a:lnSpc>
              <a:spcAft>
                <a:spcPts val="600"/>
              </a:spcAft>
              <a:defRPr sz="1200">
                <a:solidFill>
                  <a:schemeClr val="bg1"/>
                </a:solidFill>
                <a:latin typeface="+mn-ea"/>
                <a:ea typeface="+mn-ea"/>
              </a:defRPr>
            </a:lvl3pPr>
            <a:lvl4pPr marL="810041" indent="-180009">
              <a:lnSpc>
                <a:spcPct val="100000"/>
              </a:lnSpc>
              <a:spcAft>
                <a:spcPts val="600"/>
              </a:spcAft>
              <a:defRPr sz="1200">
                <a:solidFill>
                  <a:schemeClr val="bg1"/>
                </a:solidFill>
                <a:latin typeface="+mn-ea"/>
                <a:ea typeface="+mn-ea"/>
              </a:defRPr>
            </a:lvl4pPr>
            <a:lvl5pPr marL="1080054" indent="-180009">
              <a:lnSpc>
                <a:spcPct val="100000"/>
              </a:lnSpc>
              <a:spcAft>
                <a:spcPts val="600"/>
              </a:spcAft>
              <a:defRPr sz="1200">
                <a:solidFill>
                  <a:schemeClr val="bg1"/>
                </a:solidFill>
                <a:latin typeface="+mn-ea"/>
                <a:ea typeface="+mn-ea"/>
              </a:defRPr>
            </a:lvl5pPr>
            <a:lvl6pPr marL="1350068" indent="-180009">
              <a:lnSpc>
                <a:spcPct val="100000"/>
              </a:lnSpc>
              <a:spcAft>
                <a:spcPts val="600"/>
              </a:spcAft>
              <a:defRPr sz="1200">
                <a:solidFill>
                  <a:schemeClr val="bg1"/>
                </a:solidFill>
                <a:latin typeface="+mn-ea"/>
                <a:ea typeface="+mn-ea"/>
              </a:defRPr>
            </a:lvl6pPr>
            <a:lvl7pPr marL="1620081" indent="-180009">
              <a:lnSpc>
                <a:spcPct val="100000"/>
              </a:lnSpc>
              <a:spcAft>
                <a:spcPts val="600"/>
              </a:spcAft>
              <a:defRPr sz="1200">
                <a:solidFill>
                  <a:schemeClr val="bg1"/>
                </a:solidFill>
                <a:latin typeface="+mn-ea"/>
                <a:ea typeface="+mn-ea"/>
              </a:defRPr>
            </a:lvl7pPr>
            <a:lvl8pPr marL="1890095" indent="-180009">
              <a:lnSpc>
                <a:spcPct val="100000"/>
              </a:lnSpc>
              <a:spcAft>
                <a:spcPts val="600"/>
              </a:spcAft>
              <a:defRPr sz="1200">
                <a:solidFill>
                  <a:schemeClr val="bg1"/>
                </a:solidFill>
                <a:latin typeface="+mn-ea"/>
                <a:ea typeface="+mn-ea"/>
              </a:defRPr>
            </a:lvl8pPr>
            <a:lvl9pPr marL="2160108" indent="-180009">
              <a:lnSpc>
                <a:spcPct val="100000"/>
              </a:lnSpc>
              <a:spcAft>
                <a:spcPts val="600"/>
              </a:spcAft>
              <a:defRPr sz="1200">
                <a:solidFill>
                  <a:schemeClr val="bg1"/>
                </a:solidFill>
                <a:latin typeface="+mn-ea"/>
                <a:ea typeface="+mn-ea"/>
              </a:defRPr>
            </a:lvl9pPr>
          </a:lstStyle>
          <a:p>
            <a:pPr lvl="0"/>
            <a:r>
              <a:rPr kumimoji="1" lang="en-US" altLang="ja-JP"/>
              <a:t>Click to add object</a:t>
            </a:r>
            <a:endParaRPr kumimoji="1" lang="ja-JP" altLang="en-US"/>
          </a:p>
        </p:txBody>
      </p:sp>
      <p:pic>
        <p:nvPicPr>
          <p:cNvPr id="9" name="Picture 8">
            <a:extLst>
              <a:ext uri="{FF2B5EF4-FFF2-40B4-BE49-F238E27FC236}">
                <a16:creationId xmlns:a16="http://schemas.microsoft.com/office/drawing/2014/main" id="{1AF82B00-2742-9246-93A9-69359E0EAF40}"/>
              </a:ext>
            </a:extLst>
          </p:cNvPr>
          <p:cNvPicPr>
            <a:picLocks noChangeAspect="1"/>
          </p:cNvPicPr>
          <p:nvPr/>
        </p:nvPicPr>
        <p:blipFill>
          <a:blip r:embed="rId2"/>
          <a:stretch>
            <a:fillRect/>
          </a:stretch>
        </p:blipFill>
        <p:spPr>
          <a:xfrm>
            <a:off x="334963" y="6369660"/>
            <a:ext cx="360000" cy="360000"/>
          </a:xfrm>
          <a:prstGeom prst="rect">
            <a:avLst/>
          </a:prstGeom>
        </p:spPr>
      </p:pic>
      <p:sp>
        <p:nvSpPr>
          <p:cNvPr id="8" name="テキスト ボックス 7">
            <a:extLst>
              <a:ext uri="{FF2B5EF4-FFF2-40B4-BE49-F238E27FC236}">
                <a16:creationId xmlns:a16="http://schemas.microsoft.com/office/drawing/2014/main" id="{811C2E68-B72B-584A-A3EE-BBDEE5A28D35}"/>
              </a:ext>
            </a:extLst>
          </p:cNvPr>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pic>
        <p:nvPicPr>
          <p:cNvPr id="10" name="図 9">
            <a:extLst>
              <a:ext uri="{FF2B5EF4-FFF2-40B4-BE49-F238E27FC236}">
                <a16:creationId xmlns:a16="http://schemas.microsoft.com/office/drawing/2014/main" id="{404F4F42-D1E8-DD42-9A28-A2E47041DCC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406007" y="6501398"/>
            <a:ext cx="1041400" cy="101600"/>
          </a:xfrm>
          <a:prstGeom prst="rect">
            <a:avLst/>
          </a:prstGeom>
        </p:spPr>
      </p:pic>
    </p:spTree>
    <p:extLst>
      <p:ext uri="{BB962C8B-B14F-4D97-AF65-F5344CB8AC3E}">
        <p14:creationId xmlns:p14="http://schemas.microsoft.com/office/powerpoint/2010/main" val="2422905678"/>
      </p:ext>
    </p:extLst>
  </p:cSld>
  <p:clrMapOvr>
    <a:overrideClrMapping bg1="dk1" tx1="lt1" bg2="dk2" tx2="lt2" accent1="accent1" accent2="accent2" accent3="accent3" accent4="accent4" accent5="accent5" accent6="accent6" hlink="hlink" folHlink="folHlink"/>
  </p:clrMapOvr>
  <p:transition spd="med"/>
  <p:hf hdr="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reserve="1">
  <p:cSld name="back-cover1">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5D070D2-11CF-F64A-89E8-B0D10F36B14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68700" y="2870200"/>
            <a:ext cx="5054600" cy="1117600"/>
          </a:xfrm>
          <a:prstGeom prst="rect">
            <a:avLst/>
          </a:prstGeom>
        </p:spPr>
      </p:pic>
    </p:spTree>
    <p:extLst>
      <p:ext uri="{BB962C8B-B14F-4D97-AF65-F5344CB8AC3E}">
        <p14:creationId xmlns:p14="http://schemas.microsoft.com/office/powerpoint/2010/main" val="1005562032"/>
      </p:ext>
    </p:extLst>
  </p:cSld>
  <p:clrMapOvr>
    <a:masterClrMapping/>
  </p:clrMapOvr>
  <p:transition spd="med"/>
  <p:hf hdr="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reserve="1">
  <p:cSld name="full-image">
    <p:spTree>
      <p:nvGrpSpPr>
        <p:cNvPr id="1" name=""/>
        <p:cNvGrpSpPr/>
        <p:nvPr/>
      </p:nvGrpSpPr>
      <p:grpSpPr>
        <a:xfrm>
          <a:off x="0" y="0"/>
          <a:ext cx="0" cy="0"/>
          <a:chOff x="0" y="0"/>
          <a:chExt cx="0" cy="0"/>
        </a:xfrm>
      </p:grpSpPr>
      <p:sp>
        <p:nvSpPr>
          <p:cNvPr id="52" name="Shape 52"/>
          <p:cNvSpPr>
            <a:spLocks noGrp="1"/>
          </p:cNvSpPr>
          <p:nvPr>
            <p:ph type="pic" idx="13" hasCustomPrompt="1"/>
          </p:nvPr>
        </p:nvSpPr>
        <p:spPr>
          <a:xfrm>
            <a:off x="1" y="0"/>
            <a:ext cx="12193587" cy="6858000"/>
          </a:xfrm>
          <a:prstGeom prst="rect">
            <a:avLst/>
          </a:prstGeom>
        </p:spPr>
        <p:txBody>
          <a:bodyPr lIns="91439" tIns="45719" rIns="91439" bIns="45719" anchor="ctr">
            <a:noAutofit/>
          </a:bodyPr>
          <a:lstStyle>
            <a:lvl1pPr algn="ctr">
              <a:defRPr sz="1950" b="1"/>
            </a:lvl1pPr>
          </a:lstStyle>
          <a:p>
            <a:r>
              <a:rPr lang="en-US" altLang="ja-JP"/>
              <a:t>Click icon to add full image</a:t>
            </a:r>
            <a:endParaRPr/>
          </a:p>
        </p:txBody>
      </p:sp>
    </p:spTree>
    <p:extLst>
      <p:ext uri="{BB962C8B-B14F-4D97-AF65-F5344CB8AC3E}">
        <p14:creationId xmlns:p14="http://schemas.microsoft.com/office/powerpoint/2010/main" val="3386074099"/>
      </p:ext>
    </p:extLst>
  </p:cSld>
  <p:clrMapOvr>
    <a:masterClrMapping/>
  </p:clrMapOvr>
  <p:transition spd="med"/>
  <p:hf hdr="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reserve="1">
  <p:cSld name="back-cover2">
    <p:bg>
      <p:bgPr>
        <a:solidFill>
          <a:srgbClr val="FF008C"/>
        </a:solidFill>
        <a:effectLst/>
      </p:bgPr>
    </p:bg>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EA3A966-F59D-8E48-A389-056A19D6C0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68700" y="2870200"/>
            <a:ext cx="5054600" cy="1117600"/>
          </a:xfrm>
          <a:prstGeom prst="rect">
            <a:avLst/>
          </a:prstGeom>
        </p:spPr>
      </p:pic>
    </p:spTree>
    <p:extLst>
      <p:ext uri="{BB962C8B-B14F-4D97-AF65-F5344CB8AC3E}">
        <p14:creationId xmlns:p14="http://schemas.microsoft.com/office/powerpoint/2010/main" val="3481158559"/>
      </p:ext>
    </p:extLst>
  </p:cSld>
  <p:clrMapOvr>
    <a:overrideClrMapping bg1="dk1" tx1="lt1" bg2="dk2" tx2="lt2" accent1="accent1" accent2="accent2" accent3="accent3" accent4="accent4" accent5="accent5" accent6="accent6" hlink="hlink" folHlink="folHlink"/>
  </p:clrMapOvr>
  <p:transition spd="med"/>
  <p:hf hdr="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E30D971-E385-4789-288B-C353310C9211}"/>
              </a:ext>
            </a:extLst>
          </p:cNvPr>
          <p:cNvSpPr>
            <a:spLocks noGrp="1"/>
          </p:cNvSpPr>
          <p:nvPr>
            <p:ph type="ctrTitle"/>
          </p:nvPr>
        </p:nvSpPr>
        <p:spPr>
          <a:xfrm>
            <a:off x="1524000" y="1122363"/>
            <a:ext cx="9144000" cy="2387600"/>
          </a:xfrm>
        </p:spPr>
        <p:txBody>
          <a:bodyPr anchor="b"/>
          <a:lstStyle>
            <a:lvl1pPr algn="ctr">
              <a:defRPr sz="4500"/>
            </a:lvl1pPr>
          </a:lstStyle>
          <a:p>
            <a:r>
              <a:rPr kumimoji="1" lang="en-US" altLang="ja-JP"/>
              <a:t>Click to edit Master title style</a:t>
            </a:r>
            <a:endParaRPr kumimoji="1" lang="ja-JP" altLang="en-US"/>
          </a:p>
        </p:txBody>
      </p:sp>
      <p:sp>
        <p:nvSpPr>
          <p:cNvPr id="3" name="字幕 2">
            <a:extLst>
              <a:ext uri="{FF2B5EF4-FFF2-40B4-BE49-F238E27FC236}">
                <a16:creationId xmlns:a16="http://schemas.microsoft.com/office/drawing/2014/main" id="{D75F8DCC-8D0A-A3ED-FA71-4D11EE3F6368}"/>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en-US" altLang="ja-JP"/>
              <a:t>Click to edit Master subtitle style</a:t>
            </a:r>
            <a:endParaRPr kumimoji="1" lang="ja-JP" altLang="en-US"/>
          </a:p>
        </p:txBody>
      </p:sp>
      <p:sp>
        <p:nvSpPr>
          <p:cNvPr id="4" name="日付プレースホルダー 3">
            <a:extLst>
              <a:ext uri="{FF2B5EF4-FFF2-40B4-BE49-F238E27FC236}">
                <a16:creationId xmlns:a16="http://schemas.microsoft.com/office/drawing/2014/main" id="{0329E032-CEAF-5F9F-6367-1AB9AAF52FBB}"/>
              </a:ext>
            </a:extLst>
          </p:cNvPr>
          <p:cNvSpPr>
            <a:spLocks noGrp="1"/>
          </p:cNvSpPr>
          <p:nvPr>
            <p:ph type="dt" sz="half" idx="10"/>
          </p:nvPr>
        </p:nvSpPr>
        <p:spPr/>
        <p:txBody>
          <a:bodyPr/>
          <a:lstStyle/>
          <a:p>
            <a:fld id="{7223E5A7-98F9-4BAB-8E4D-8B44175BCD96}" type="datetimeFigureOut">
              <a:rPr kumimoji="1" lang="ja-JP" altLang="en-US" smtClean="0"/>
              <a:t>2024/8/7</a:t>
            </a:fld>
            <a:endParaRPr kumimoji="1" lang="ja-JP" altLang="en-US"/>
          </a:p>
        </p:txBody>
      </p:sp>
      <p:sp>
        <p:nvSpPr>
          <p:cNvPr id="5" name="フッター プレースホルダー 4">
            <a:extLst>
              <a:ext uri="{FF2B5EF4-FFF2-40B4-BE49-F238E27FC236}">
                <a16:creationId xmlns:a16="http://schemas.microsoft.com/office/drawing/2014/main" id="{A55FAB9D-4865-DF49-FEB2-1ABB1251C26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1B11C57-E585-B0C3-B1AA-C118C1BD3CFC}"/>
              </a:ext>
            </a:extLst>
          </p:cNvPr>
          <p:cNvSpPr>
            <a:spLocks noGrp="1"/>
          </p:cNvSpPr>
          <p:nvPr>
            <p:ph type="sldNum" sz="quarter" idx="12"/>
          </p:nvPr>
        </p:nvSpPr>
        <p:spPr/>
        <p:txBody>
          <a:bodyPr/>
          <a:lstStyle/>
          <a:p>
            <a:fld id="{8B797219-815D-4744-85B9-6D32340DC147}" type="slidenum">
              <a:rPr kumimoji="1" lang="ja-JP" altLang="en-US" smtClean="0"/>
              <a:t>‹#›</a:t>
            </a:fld>
            <a:endParaRPr kumimoji="1" lang="ja-JP" altLang="en-US"/>
          </a:p>
        </p:txBody>
      </p:sp>
    </p:spTree>
    <p:extLst>
      <p:ext uri="{BB962C8B-B14F-4D97-AF65-F5344CB8AC3E}">
        <p14:creationId xmlns:p14="http://schemas.microsoft.com/office/powerpoint/2010/main" val="2827626090"/>
      </p:ext>
    </p:extLst>
  </p:cSld>
  <p:clrMapOvr>
    <a:masterClrMapping/>
  </p:clrMapOvr>
  <p:hf hdr="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82_标题和内容">
    <p:spTree>
      <p:nvGrpSpPr>
        <p:cNvPr id="1" name=""/>
        <p:cNvGrpSpPr/>
        <p:nvPr/>
      </p:nvGrpSpPr>
      <p:grpSpPr>
        <a:xfrm>
          <a:off x="0" y="0"/>
          <a:ext cx="0" cy="0"/>
          <a:chOff x="0" y="0"/>
          <a:chExt cx="0" cy="0"/>
        </a:xfrm>
      </p:grpSpPr>
      <p:sp>
        <p:nvSpPr>
          <p:cNvPr id="6" name="Title Placeholder 1"/>
          <p:cNvSpPr>
            <a:spLocks noGrp="1"/>
          </p:cNvSpPr>
          <p:nvPr>
            <p:ph type="title"/>
          </p:nvPr>
        </p:nvSpPr>
        <p:spPr bwMode="auto">
          <a:xfrm>
            <a:off x="398351" y="55867"/>
            <a:ext cx="10972800" cy="5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sz="2100"/>
            </a:lvl1pPr>
          </a:lstStyle>
          <a:p>
            <a:pPr lvl="0"/>
            <a:r>
              <a:rPr lang="en-US"/>
              <a:t>Click to edit Master title style</a:t>
            </a:r>
          </a:p>
        </p:txBody>
      </p:sp>
      <p:sp>
        <p:nvSpPr>
          <p:cNvPr id="9" name="Text Placeholder 2"/>
          <p:cNvSpPr>
            <a:spLocks noGrp="1"/>
          </p:cNvSpPr>
          <p:nvPr>
            <p:ph idx="1"/>
          </p:nvPr>
        </p:nvSpPr>
        <p:spPr bwMode="auto">
          <a:xfrm>
            <a:off x="398351" y="1214539"/>
            <a:ext cx="10972800" cy="4209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sz="1500"/>
            </a:lvl1pPr>
            <a:lvl2pPr>
              <a:defRPr sz="1350"/>
            </a:lvl2pPr>
            <a:lvl3pPr>
              <a:defRPr sz="12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82847935"/>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cSld name="cover">
    <p:spTree>
      <p:nvGrpSpPr>
        <p:cNvPr id="1" name=""/>
        <p:cNvGrpSpPr/>
        <p:nvPr/>
      </p:nvGrpSpPr>
      <p:grpSpPr>
        <a:xfrm>
          <a:off x="0" y="0"/>
          <a:ext cx="0" cy="0"/>
          <a:chOff x="0" y="0"/>
          <a:chExt cx="0" cy="0"/>
        </a:xfrm>
      </p:grpSpPr>
      <p:sp>
        <p:nvSpPr>
          <p:cNvPr id="7" name="Shape 16"/>
          <p:cNvSpPr>
            <a:spLocks noGrp="1"/>
          </p:cNvSpPr>
          <p:nvPr>
            <p:ph type="title" hasCustomPrompt="1"/>
          </p:nvPr>
        </p:nvSpPr>
        <p:spPr>
          <a:xfrm>
            <a:off x="1080001" y="1365250"/>
            <a:ext cx="10052457" cy="1445646"/>
          </a:xfrm>
          <a:prstGeom prst="rect">
            <a:avLst/>
          </a:prstGeom>
        </p:spPr>
        <p:txBody>
          <a:bodyPr anchor="t">
            <a:normAutofit/>
          </a:bodyPr>
          <a:lstStyle>
            <a:lvl1pPr>
              <a:defRPr sz="2550" b="1" i="0" baseline="0">
                <a:solidFill>
                  <a:srgbClr val="FFFFFF"/>
                </a:solidFill>
                <a:latin typeface="Rakuten Sans" panose="020B0503020203020204" pitchFamily="34" charset="0"/>
                <a:ea typeface="+mj-ea"/>
                <a:cs typeface="Rakuten Sans" panose="020B0503020203020204" pitchFamily="34" charset="0"/>
              </a:defRPr>
            </a:lvl1pPr>
          </a:lstStyle>
          <a:p>
            <a:r>
              <a:rPr kumimoji="1" lang="en-US" altLang="ja-JP"/>
              <a:t>R-Style template</a:t>
            </a:r>
            <a:r>
              <a:rPr lang="en-US" altLang="ja-JP"/>
              <a:t> v3.1</a:t>
            </a:r>
            <a:endParaRPr/>
          </a:p>
        </p:txBody>
      </p:sp>
      <p:sp>
        <p:nvSpPr>
          <p:cNvPr id="8" name="コンテンツ プレースホルダー 4"/>
          <p:cNvSpPr>
            <a:spLocks noGrp="1"/>
          </p:cNvSpPr>
          <p:nvPr>
            <p:ph sz="quarter" idx="12" hasCustomPrompt="1"/>
          </p:nvPr>
        </p:nvSpPr>
        <p:spPr>
          <a:xfrm>
            <a:off x="1080000" y="3107530"/>
            <a:ext cx="4170488" cy="1592068"/>
          </a:xfrm>
          <a:prstGeom prst="rect">
            <a:avLst/>
          </a:prstGeom>
        </p:spPr>
        <p:txBody>
          <a:bodyPr/>
          <a:lstStyle>
            <a:lvl1pPr marL="0" marR="0" indent="0" algn="l" defTabSz="231356" eaLnBrk="1" fontAlgn="auto" latinLnBrk="0" hangingPunct="1">
              <a:lnSpc>
                <a:spcPct val="100000"/>
              </a:lnSpc>
              <a:spcBef>
                <a:spcPts val="0"/>
              </a:spcBef>
              <a:spcAft>
                <a:spcPts val="600"/>
              </a:spcAft>
              <a:buClrTx/>
              <a:buSzTx/>
              <a:buFontTx/>
              <a:buNone/>
              <a:tabLst/>
              <a:defRPr sz="1800" b="1" i="0" baseline="0">
                <a:solidFill>
                  <a:schemeClr val="bg1"/>
                </a:solidFill>
                <a:latin typeface="Rakuten Sans" panose="020B0503020203020204" pitchFamily="34" charset="0"/>
                <a:ea typeface="+mj-ea"/>
                <a:cs typeface="Rakuten Sans" panose="020B0503020203020204" pitchFamily="34" charset="0"/>
              </a:defRPr>
            </a:lvl1pPr>
          </a:lstStyle>
          <a:p>
            <a:pPr lvl="0"/>
            <a:r>
              <a:rPr lang="en-US" altLang="ja-JP"/>
              <a:t>Jan 1st, 2020</a:t>
            </a:r>
            <a:br>
              <a:rPr lang="en-US" altLang="ja-JP"/>
            </a:br>
            <a:r>
              <a:rPr lang="en-US" altLang="ja-JP"/>
              <a:t>Rakuten Taro</a:t>
            </a:r>
            <a:br>
              <a:rPr lang="en-US" altLang="ja-JP"/>
            </a:br>
            <a:r>
              <a:rPr lang="en-US" altLang="ja-JP" err="1"/>
              <a:t>xxxxx</a:t>
            </a:r>
            <a:r>
              <a:rPr lang="en-US" altLang="ja-JP"/>
              <a:t>. Dept.</a:t>
            </a:r>
            <a:br>
              <a:rPr lang="en-US" altLang="ja-JP"/>
            </a:br>
            <a:r>
              <a:rPr lang="en-US" altLang="ja-JP"/>
              <a:t>Rakuten, Inc.</a:t>
            </a:r>
            <a:endParaRPr lang="ja-JP" altLang="en-US"/>
          </a:p>
        </p:txBody>
      </p:sp>
    </p:spTree>
    <p:extLst>
      <p:ext uri="{BB962C8B-B14F-4D97-AF65-F5344CB8AC3E}">
        <p14:creationId xmlns:p14="http://schemas.microsoft.com/office/powerpoint/2010/main" val="197506798"/>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cover">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412FD219-7578-554E-9B71-081DA601522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4963" y="5826325"/>
            <a:ext cx="3911600" cy="863600"/>
          </a:xfrm>
          <a:prstGeom prst="rect">
            <a:avLst/>
          </a:prstGeom>
        </p:spPr>
      </p:pic>
      <p:sp>
        <p:nvSpPr>
          <p:cNvPr id="14" name="正方形/長方形 13"/>
          <p:cNvSpPr/>
          <p:nvPr/>
        </p:nvSpPr>
        <p:spPr>
          <a:xfrm>
            <a:off x="0" y="-1"/>
            <a:ext cx="12192000" cy="5652000"/>
          </a:xfrm>
          <a:prstGeom prst="rect">
            <a:avLst/>
          </a:prstGeom>
          <a:solidFill>
            <a:srgbClr val="FF00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b="1" i="0">
              <a:latin typeface="Rakuten Sans" panose="020B0503020203020204" pitchFamily="34" charset="0"/>
              <a:cs typeface="Rakuten Sans" panose="020B0503020203020204" pitchFamily="34" charset="0"/>
            </a:endParaRPr>
          </a:p>
        </p:txBody>
      </p:sp>
      <p:sp>
        <p:nvSpPr>
          <p:cNvPr id="7" name="Shape 16"/>
          <p:cNvSpPr>
            <a:spLocks noGrp="1"/>
          </p:cNvSpPr>
          <p:nvPr>
            <p:ph type="title" hasCustomPrompt="1"/>
          </p:nvPr>
        </p:nvSpPr>
        <p:spPr>
          <a:xfrm>
            <a:off x="1080001" y="1365250"/>
            <a:ext cx="10052457" cy="1445646"/>
          </a:xfrm>
          <a:prstGeom prst="rect">
            <a:avLst/>
          </a:prstGeom>
        </p:spPr>
        <p:txBody>
          <a:bodyPr anchor="t">
            <a:normAutofit/>
          </a:bodyPr>
          <a:lstStyle>
            <a:lvl1pPr>
              <a:defRPr sz="2550" b="1" i="0" baseline="0">
                <a:solidFill>
                  <a:srgbClr val="FFFFFF"/>
                </a:solidFill>
                <a:latin typeface="Rakuten Sans" panose="020B0503020203020204" pitchFamily="34" charset="0"/>
                <a:ea typeface="+mj-ea"/>
                <a:cs typeface="Rakuten Sans" panose="020B0503020203020204" pitchFamily="34" charset="0"/>
              </a:defRPr>
            </a:lvl1pPr>
          </a:lstStyle>
          <a:p>
            <a:r>
              <a:rPr kumimoji="1" lang="en-US" altLang="ja-JP"/>
              <a:t>R-Style template</a:t>
            </a:r>
            <a:r>
              <a:rPr lang="en-US" altLang="ja-JP"/>
              <a:t> v3.1</a:t>
            </a:r>
            <a:endParaRPr/>
          </a:p>
        </p:txBody>
      </p:sp>
      <p:sp>
        <p:nvSpPr>
          <p:cNvPr id="8" name="コンテンツ プレースホルダー 4"/>
          <p:cNvSpPr>
            <a:spLocks noGrp="1"/>
          </p:cNvSpPr>
          <p:nvPr>
            <p:ph sz="quarter" idx="12" hasCustomPrompt="1"/>
          </p:nvPr>
        </p:nvSpPr>
        <p:spPr>
          <a:xfrm>
            <a:off x="1080000" y="3107530"/>
            <a:ext cx="4170488" cy="1592068"/>
          </a:xfrm>
          <a:prstGeom prst="rect">
            <a:avLst/>
          </a:prstGeom>
        </p:spPr>
        <p:txBody>
          <a:bodyPr/>
          <a:lstStyle>
            <a:lvl1pPr marL="0" marR="0" indent="0" algn="l" defTabSz="231356" eaLnBrk="1" fontAlgn="auto" latinLnBrk="0" hangingPunct="1">
              <a:lnSpc>
                <a:spcPct val="100000"/>
              </a:lnSpc>
              <a:spcBef>
                <a:spcPts val="0"/>
              </a:spcBef>
              <a:spcAft>
                <a:spcPts val="600"/>
              </a:spcAft>
              <a:buClrTx/>
              <a:buSzTx/>
              <a:buFontTx/>
              <a:buNone/>
              <a:tabLst/>
              <a:defRPr sz="1800" b="1" i="0" baseline="0">
                <a:solidFill>
                  <a:schemeClr val="bg1"/>
                </a:solidFill>
                <a:latin typeface="Rakuten Sans" panose="020B0503020203020204" pitchFamily="34" charset="0"/>
                <a:ea typeface="+mj-ea"/>
                <a:cs typeface="Rakuten Sans" panose="020B0503020203020204" pitchFamily="34" charset="0"/>
              </a:defRPr>
            </a:lvl1pPr>
          </a:lstStyle>
          <a:p>
            <a:pPr lvl="0"/>
            <a:r>
              <a:rPr lang="en-US" altLang="ja-JP"/>
              <a:t>Jan 1st, 2020</a:t>
            </a:r>
            <a:br>
              <a:rPr lang="en-US" altLang="ja-JP"/>
            </a:br>
            <a:r>
              <a:rPr lang="en-US" altLang="ja-JP"/>
              <a:t>Rakuten Taro</a:t>
            </a:r>
            <a:br>
              <a:rPr lang="en-US" altLang="ja-JP"/>
            </a:br>
            <a:r>
              <a:rPr lang="en-US" altLang="ja-JP" err="1"/>
              <a:t>xxxxx</a:t>
            </a:r>
            <a:r>
              <a:rPr lang="en-US" altLang="ja-JP"/>
              <a:t>. Dept.</a:t>
            </a:r>
            <a:br>
              <a:rPr lang="en-US" altLang="ja-JP"/>
            </a:br>
            <a:r>
              <a:rPr lang="en-US" altLang="ja-JP"/>
              <a:t>Rakuten, Inc.</a:t>
            </a:r>
            <a:endParaRPr lang="ja-JP" altLang="en-US"/>
          </a:p>
        </p:txBody>
      </p:sp>
    </p:spTree>
    <p:extLst>
      <p:ext uri="{BB962C8B-B14F-4D97-AF65-F5344CB8AC3E}">
        <p14:creationId xmlns:p14="http://schemas.microsoft.com/office/powerpoint/2010/main" val="2347199527"/>
      </p:ext>
    </p:extLst>
  </p:cSld>
  <p:clrMapOvr>
    <a:masterClrMapping/>
  </p:clrMapOvr>
  <p:transition spd="med"/>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g_white">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DCF0DC8A-3866-AE49-8010-D1AA796ED0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
        <p:nvSpPr>
          <p:cNvPr id="25" name="Shape 25"/>
          <p:cNvSpPr>
            <a:spLocks noGrp="1"/>
          </p:cNvSpPr>
          <p:nvPr>
            <p:ph type="title" hasCustomPrompt="1"/>
          </p:nvPr>
        </p:nvSpPr>
        <p:spPr>
          <a:xfrm>
            <a:off x="334964" y="324002"/>
            <a:ext cx="11520000" cy="539667"/>
          </a:xfrm>
          <a:prstGeom prst="rect">
            <a:avLst/>
          </a:prstGeom>
        </p:spPr>
        <p:txBody>
          <a:bodyPr>
            <a:normAutofit/>
          </a:bodyPr>
          <a:lstStyle>
            <a:lvl1pPr>
              <a:defRPr sz="1950"/>
            </a:lvl1pPr>
          </a:lstStyle>
          <a:p>
            <a:r>
              <a:rPr lang="en-US" altLang="ja-JP"/>
              <a:t>Click to add title</a:t>
            </a:r>
            <a:endParaRPr/>
          </a:p>
        </p:txBody>
      </p:sp>
      <p:sp>
        <p:nvSpPr>
          <p:cNvPr id="11" name="テキスト ボックス 10"/>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sp>
        <p:nvSpPr>
          <p:cNvPr id="9" name="コンテンツ プレースホルダー 2"/>
          <p:cNvSpPr>
            <a:spLocks noGrp="1"/>
          </p:cNvSpPr>
          <p:nvPr>
            <p:ph sz="quarter" idx="10" hasCustomPrompt="1"/>
          </p:nvPr>
        </p:nvSpPr>
        <p:spPr>
          <a:xfrm>
            <a:off x="334965" y="1028859"/>
            <a:ext cx="11520000" cy="5161230"/>
          </a:xfrm>
          <a:prstGeom prst="rect">
            <a:avLst/>
          </a:prstGeom>
        </p:spPr>
        <p:txBody>
          <a:bodyPr/>
          <a:lstStyle>
            <a:lvl1pPr marL="0" indent="0">
              <a:lnSpc>
                <a:spcPct val="100000"/>
              </a:lnSpc>
              <a:spcAft>
                <a:spcPts val="600"/>
              </a:spcAft>
              <a:defRPr sz="1350" b="0" i="0" baseline="0">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latin typeface="+mn-ea"/>
                <a:ea typeface="+mn-ea"/>
              </a:defRPr>
            </a:lvl2pPr>
            <a:lvl3pPr marL="540027" indent="-180009">
              <a:lnSpc>
                <a:spcPct val="100000"/>
              </a:lnSpc>
              <a:spcAft>
                <a:spcPts val="600"/>
              </a:spcAft>
              <a:defRPr sz="1200">
                <a:latin typeface="+mn-ea"/>
                <a:ea typeface="+mn-ea"/>
              </a:defRPr>
            </a:lvl3pPr>
            <a:lvl4pPr marL="810041" indent="-180009">
              <a:lnSpc>
                <a:spcPct val="100000"/>
              </a:lnSpc>
              <a:spcAft>
                <a:spcPts val="600"/>
              </a:spcAft>
              <a:defRPr sz="1200">
                <a:latin typeface="+mn-ea"/>
                <a:ea typeface="+mn-ea"/>
              </a:defRPr>
            </a:lvl4pPr>
            <a:lvl5pPr marL="1080054" indent="-180009">
              <a:lnSpc>
                <a:spcPct val="100000"/>
              </a:lnSpc>
              <a:spcAft>
                <a:spcPts val="600"/>
              </a:spcAft>
              <a:defRPr sz="1200">
                <a:latin typeface="+mn-ea"/>
                <a:ea typeface="+mn-ea"/>
              </a:defRPr>
            </a:lvl5pPr>
            <a:lvl6pPr marL="1350068" indent="-180009">
              <a:lnSpc>
                <a:spcPct val="100000"/>
              </a:lnSpc>
              <a:spcAft>
                <a:spcPts val="600"/>
              </a:spcAft>
              <a:defRPr sz="1200">
                <a:latin typeface="+mn-ea"/>
                <a:ea typeface="+mn-ea"/>
              </a:defRPr>
            </a:lvl6pPr>
            <a:lvl7pPr marL="1620081" indent="-180009">
              <a:lnSpc>
                <a:spcPct val="100000"/>
              </a:lnSpc>
              <a:spcAft>
                <a:spcPts val="600"/>
              </a:spcAft>
              <a:defRPr sz="1200">
                <a:latin typeface="+mn-ea"/>
                <a:ea typeface="+mn-ea"/>
              </a:defRPr>
            </a:lvl7pPr>
            <a:lvl8pPr marL="1890095" indent="-180009">
              <a:lnSpc>
                <a:spcPct val="100000"/>
              </a:lnSpc>
              <a:spcAft>
                <a:spcPts val="600"/>
              </a:spcAft>
              <a:defRPr sz="1200">
                <a:latin typeface="+mn-ea"/>
                <a:ea typeface="+mn-ea"/>
              </a:defRPr>
            </a:lvl8pPr>
            <a:lvl9pPr marL="2160108" indent="-180009">
              <a:lnSpc>
                <a:spcPct val="100000"/>
              </a:lnSpc>
              <a:spcAft>
                <a:spcPts val="600"/>
              </a:spcAft>
              <a:defRPr sz="1200">
                <a:latin typeface="+mn-ea"/>
                <a:ea typeface="+mn-ea"/>
              </a:defRPr>
            </a:lvl9pPr>
          </a:lstStyle>
          <a:p>
            <a:pPr lvl="0"/>
            <a:r>
              <a:rPr kumimoji="1" lang="en-US" altLang="ja-JP"/>
              <a:t>Click to add object</a:t>
            </a:r>
            <a:endParaRPr kumimoji="1" lang="ja-JP" altLang="en-US"/>
          </a:p>
        </p:txBody>
      </p:sp>
      <p:pic>
        <p:nvPicPr>
          <p:cNvPr id="12" name="図 11">
            <a:extLst>
              <a:ext uri="{FF2B5EF4-FFF2-40B4-BE49-F238E27FC236}">
                <a16:creationId xmlns:a16="http://schemas.microsoft.com/office/drawing/2014/main" id="{9B22ADDD-1622-174C-8100-923F963418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06007" y="6501398"/>
            <a:ext cx="1041400" cy="101600"/>
          </a:xfrm>
          <a:prstGeom prst="rect">
            <a:avLst/>
          </a:prstGeom>
        </p:spPr>
      </p:pic>
    </p:spTree>
    <p:extLst>
      <p:ext uri="{BB962C8B-B14F-4D97-AF65-F5344CB8AC3E}">
        <p14:creationId xmlns:p14="http://schemas.microsoft.com/office/powerpoint/2010/main" val="421451663"/>
      </p:ext>
    </p:extLst>
  </p:cSld>
  <p:clrMapOvr>
    <a:masterClrMapping/>
  </p:clrMapOvr>
  <p:transition spd="med"/>
  <p:hf sldNum="0" hdr="0" ftr="0" dt="0"/>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bg_gray">
    <p:bg>
      <p:bgPr>
        <a:solidFill>
          <a:schemeClr val="bg2"/>
        </a:solidFill>
        <a:effectLst/>
      </p:bgPr>
    </p:bg>
    <p:spTree>
      <p:nvGrpSpPr>
        <p:cNvPr id="1" name=""/>
        <p:cNvGrpSpPr/>
        <p:nvPr/>
      </p:nvGrpSpPr>
      <p:grpSpPr>
        <a:xfrm>
          <a:off x="0" y="0"/>
          <a:ext cx="0" cy="0"/>
          <a:chOff x="0" y="0"/>
          <a:chExt cx="0" cy="0"/>
        </a:xfrm>
      </p:grpSpPr>
      <p:sp>
        <p:nvSpPr>
          <p:cNvPr id="35" name="Shape 35"/>
          <p:cNvSpPr>
            <a:spLocks noGrp="1"/>
          </p:cNvSpPr>
          <p:nvPr>
            <p:ph type="title" hasCustomPrompt="1"/>
          </p:nvPr>
        </p:nvSpPr>
        <p:spPr>
          <a:xfrm>
            <a:off x="334964" y="324002"/>
            <a:ext cx="11520000" cy="539667"/>
          </a:xfrm>
          <a:prstGeom prst="rect">
            <a:avLst/>
          </a:prstGeom>
        </p:spPr>
        <p:txBody>
          <a:bodyPr>
            <a:normAutofit/>
          </a:bodyPr>
          <a:lstStyle>
            <a:lvl1pPr>
              <a:defRPr sz="1950" b="1" i="0">
                <a:latin typeface="Rakuten Sans" panose="020B0503020203020204" pitchFamily="34" charset="0"/>
                <a:cs typeface="Rakuten Sans" panose="020B0503020203020204" pitchFamily="34" charset="0"/>
              </a:defRPr>
            </a:lvl1pPr>
          </a:lstStyle>
          <a:p>
            <a:r>
              <a:rPr lang="en-US" altLang="ja-JP"/>
              <a:t>Click to add title</a:t>
            </a:r>
            <a:endParaRPr/>
          </a:p>
        </p:txBody>
      </p:sp>
      <p:sp>
        <p:nvSpPr>
          <p:cNvPr id="6" name="コンテンツ プレースホルダー 2"/>
          <p:cNvSpPr>
            <a:spLocks noGrp="1"/>
          </p:cNvSpPr>
          <p:nvPr>
            <p:ph sz="quarter" idx="10" hasCustomPrompt="1"/>
          </p:nvPr>
        </p:nvSpPr>
        <p:spPr>
          <a:xfrm>
            <a:off x="334964" y="1028859"/>
            <a:ext cx="11520000" cy="5161230"/>
          </a:xfrm>
          <a:prstGeom prst="rect">
            <a:avLst/>
          </a:prstGeom>
        </p:spPr>
        <p:txBody>
          <a:bodyPr/>
          <a:lstStyle>
            <a:lvl1pPr marL="0" indent="0">
              <a:lnSpc>
                <a:spcPct val="100000"/>
              </a:lnSpc>
              <a:spcAft>
                <a:spcPts val="600"/>
              </a:spcAft>
              <a:defRPr sz="1350" b="0" i="0" baseline="0">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latin typeface="+mn-ea"/>
                <a:ea typeface="+mn-ea"/>
              </a:defRPr>
            </a:lvl2pPr>
            <a:lvl3pPr marL="540027" indent="-180009">
              <a:lnSpc>
                <a:spcPct val="100000"/>
              </a:lnSpc>
              <a:spcAft>
                <a:spcPts val="600"/>
              </a:spcAft>
              <a:defRPr sz="1200">
                <a:latin typeface="+mn-ea"/>
                <a:ea typeface="+mn-ea"/>
              </a:defRPr>
            </a:lvl3pPr>
            <a:lvl4pPr marL="810041" indent="-180009">
              <a:lnSpc>
                <a:spcPct val="100000"/>
              </a:lnSpc>
              <a:spcAft>
                <a:spcPts val="600"/>
              </a:spcAft>
              <a:defRPr sz="1200">
                <a:latin typeface="+mn-ea"/>
                <a:ea typeface="+mn-ea"/>
              </a:defRPr>
            </a:lvl4pPr>
            <a:lvl5pPr marL="1080054" indent="-180009">
              <a:lnSpc>
                <a:spcPct val="100000"/>
              </a:lnSpc>
              <a:spcAft>
                <a:spcPts val="600"/>
              </a:spcAft>
              <a:defRPr sz="1200">
                <a:latin typeface="+mn-ea"/>
                <a:ea typeface="+mn-ea"/>
              </a:defRPr>
            </a:lvl5pPr>
            <a:lvl6pPr marL="1350068" indent="-180009">
              <a:lnSpc>
                <a:spcPct val="100000"/>
              </a:lnSpc>
              <a:spcAft>
                <a:spcPts val="600"/>
              </a:spcAft>
              <a:defRPr sz="1200">
                <a:latin typeface="+mn-ea"/>
                <a:ea typeface="+mn-ea"/>
              </a:defRPr>
            </a:lvl6pPr>
            <a:lvl7pPr marL="1620081" indent="-180009">
              <a:lnSpc>
                <a:spcPct val="100000"/>
              </a:lnSpc>
              <a:spcAft>
                <a:spcPts val="600"/>
              </a:spcAft>
              <a:defRPr sz="1200">
                <a:latin typeface="+mn-ea"/>
                <a:ea typeface="+mn-ea"/>
              </a:defRPr>
            </a:lvl7pPr>
            <a:lvl8pPr marL="1890095" indent="-180009">
              <a:lnSpc>
                <a:spcPct val="100000"/>
              </a:lnSpc>
              <a:spcAft>
                <a:spcPts val="600"/>
              </a:spcAft>
              <a:defRPr sz="1200">
                <a:latin typeface="+mn-ea"/>
                <a:ea typeface="+mn-ea"/>
              </a:defRPr>
            </a:lvl8pPr>
            <a:lvl9pPr marL="2160108" indent="-180009">
              <a:lnSpc>
                <a:spcPct val="100000"/>
              </a:lnSpc>
              <a:spcAft>
                <a:spcPts val="600"/>
              </a:spcAft>
              <a:defRPr sz="1200">
                <a:latin typeface="+mn-ea"/>
                <a:ea typeface="+mn-ea"/>
              </a:defRPr>
            </a:lvl9pPr>
          </a:lstStyle>
          <a:p>
            <a:pPr lvl="0"/>
            <a:r>
              <a:rPr kumimoji="1" lang="en-US" altLang="ja-JP"/>
              <a:t>Click to add object</a:t>
            </a:r>
            <a:endParaRPr kumimoji="1" lang="ja-JP" altLang="en-US"/>
          </a:p>
        </p:txBody>
      </p:sp>
      <p:sp>
        <p:nvSpPr>
          <p:cNvPr id="8" name="テキスト ボックス 7">
            <a:extLst>
              <a:ext uri="{FF2B5EF4-FFF2-40B4-BE49-F238E27FC236}">
                <a16:creationId xmlns:a16="http://schemas.microsoft.com/office/drawing/2014/main" id="{F32CFB42-3A01-8744-951A-E3924209C2AD}"/>
              </a:ext>
            </a:extLst>
          </p:cNvPr>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pic>
        <p:nvPicPr>
          <p:cNvPr id="10" name="図 9">
            <a:extLst>
              <a:ext uri="{FF2B5EF4-FFF2-40B4-BE49-F238E27FC236}">
                <a16:creationId xmlns:a16="http://schemas.microsoft.com/office/drawing/2014/main" id="{1D3BECA7-87CD-CB4F-8FAE-A64ACDE1034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06007" y="6501398"/>
            <a:ext cx="1041400" cy="101600"/>
          </a:xfrm>
          <a:prstGeom prst="rect">
            <a:avLst/>
          </a:prstGeom>
        </p:spPr>
      </p:pic>
      <p:pic>
        <p:nvPicPr>
          <p:cNvPr id="7" name="図 6">
            <a:extLst>
              <a:ext uri="{FF2B5EF4-FFF2-40B4-BE49-F238E27FC236}">
                <a16:creationId xmlns:a16="http://schemas.microsoft.com/office/drawing/2014/main" id="{5618D8F2-7405-394E-887D-FC0BD4FB4B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Tree>
    <p:extLst>
      <p:ext uri="{BB962C8B-B14F-4D97-AF65-F5344CB8AC3E}">
        <p14:creationId xmlns:p14="http://schemas.microsoft.com/office/powerpoint/2010/main" val="415129057"/>
      </p:ext>
    </p:extLst>
  </p:cSld>
  <p:clrMapOvr>
    <a:masterClrMapping/>
  </p:clrMapOvr>
  <p:transition spd="med"/>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bg_red">
    <p:bg>
      <p:bgPr>
        <a:solidFill>
          <a:srgbClr val="FF008C"/>
        </a:solidFill>
        <a:effectLst/>
      </p:bgPr>
    </p:bg>
    <p:spTree>
      <p:nvGrpSpPr>
        <p:cNvPr id="1" name=""/>
        <p:cNvGrpSpPr/>
        <p:nvPr/>
      </p:nvGrpSpPr>
      <p:grpSpPr>
        <a:xfrm>
          <a:off x="0" y="0"/>
          <a:ext cx="0" cy="0"/>
          <a:chOff x="0" y="0"/>
          <a:chExt cx="0" cy="0"/>
        </a:xfrm>
      </p:grpSpPr>
      <p:sp>
        <p:nvSpPr>
          <p:cNvPr id="45" name="Shape 45"/>
          <p:cNvSpPr>
            <a:spLocks noGrp="1"/>
          </p:cNvSpPr>
          <p:nvPr>
            <p:ph type="title" hasCustomPrompt="1"/>
          </p:nvPr>
        </p:nvSpPr>
        <p:spPr>
          <a:xfrm>
            <a:off x="334963" y="324002"/>
            <a:ext cx="11520000" cy="539667"/>
          </a:xfrm>
          <a:prstGeom prst="rect">
            <a:avLst/>
          </a:prstGeom>
        </p:spPr>
        <p:txBody>
          <a:bodyPr/>
          <a:lstStyle>
            <a:lvl1pPr>
              <a:defRPr b="1" i="0">
                <a:solidFill>
                  <a:srgbClr val="FFFFFF"/>
                </a:solidFill>
                <a:latin typeface="Rakuten Sans" panose="020B0503020203020204" pitchFamily="34" charset="0"/>
                <a:ea typeface="+mj-ea"/>
                <a:cs typeface="Rakuten Sans" panose="020B0503020203020204" pitchFamily="34" charset="0"/>
              </a:defRPr>
            </a:lvl1pPr>
          </a:lstStyle>
          <a:p>
            <a:r>
              <a:rPr lang="en-US" altLang="ja-JP"/>
              <a:t>Click to add title</a:t>
            </a:r>
            <a:endParaRPr/>
          </a:p>
        </p:txBody>
      </p:sp>
      <p:sp>
        <p:nvSpPr>
          <p:cNvPr id="6" name="コンテンツ プレースホルダー 2"/>
          <p:cNvSpPr>
            <a:spLocks noGrp="1"/>
          </p:cNvSpPr>
          <p:nvPr>
            <p:ph sz="quarter" idx="10" hasCustomPrompt="1"/>
          </p:nvPr>
        </p:nvSpPr>
        <p:spPr>
          <a:xfrm>
            <a:off x="334963" y="1028859"/>
            <a:ext cx="11520000" cy="5161230"/>
          </a:xfrm>
          <a:prstGeom prst="rect">
            <a:avLst/>
          </a:prstGeom>
        </p:spPr>
        <p:txBody>
          <a:bodyPr/>
          <a:lstStyle>
            <a:lvl1pPr marL="0" indent="0">
              <a:lnSpc>
                <a:spcPct val="100000"/>
              </a:lnSpc>
              <a:spcAft>
                <a:spcPts val="600"/>
              </a:spcAft>
              <a:defRPr sz="1350" b="0" i="0" baseline="0">
                <a:solidFill>
                  <a:schemeClr val="tx1"/>
                </a:solidFill>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solidFill>
                  <a:schemeClr val="bg1"/>
                </a:solidFill>
                <a:latin typeface="+mn-ea"/>
                <a:ea typeface="+mn-ea"/>
              </a:defRPr>
            </a:lvl2pPr>
            <a:lvl3pPr marL="540027" indent="-180009">
              <a:lnSpc>
                <a:spcPct val="100000"/>
              </a:lnSpc>
              <a:spcAft>
                <a:spcPts val="600"/>
              </a:spcAft>
              <a:defRPr sz="1200">
                <a:solidFill>
                  <a:schemeClr val="bg1"/>
                </a:solidFill>
                <a:latin typeface="+mn-ea"/>
                <a:ea typeface="+mn-ea"/>
              </a:defRPr>
            </a:lvl3pPr>
            <a:lvl4pPr marL="810041" indent="-180009">
              <a:lnSpc>
                <a:spcPct val="100000"/>
              </a:lnSpc>
              <a:spcAft>
                <a:spcPts val="600"/>
              </a:spcAft>
              <a:defRPr sz="1200">
                <a:solidFill>
                  <a:schemeClr val="bg1"/>
                </a:solidFill>
                <a:latin typeface="+mn-ea"/>
                <a:ea typeface="+mn-ea"/>
              </a:defRPr>
            </a:lvl4pPr>
            <a:lvl5pPr marL="1080054" indent="-180009">
              <a:lnSpc>
                <a:spcPct val="100000"/>
              </a:lnSpc>
              <a:spcAft>
                <a:spcPts val="600"/>
              </a:spcAft>
              <a:defRPr sz="1200">
                <a:solidFill>
                  <a:schemeClr val="bg1"/>
                </a:solidFill>
                <a:latin typeface="+mn-ea"/>
                <a:ea typeface="+mn-ea"/>
              </a:defRPr>
            </a:lvl5pPr>
            <a:lvl6pPr marL="1350068" indent="-180009">
              <a:lnSpc>
                <a:spcPct val="100000"/>
              </a:lnSpc>
              <a:spcAft>
                <a:spcPts val="600"/>
              </a:spcAft>
              <a:defRPr sz="1200">
                <a:solidFill>
                  <a:schemeClr val="bg1"/>
                </a:solidFill>
                <a:latin typeface="+mn-ea"/>
                <a:ea typeface="+mn-ea"/>
              </a:defRPr>
            </a:lvl6pPr>
            <a:lvl7pPr marL="1620081" indent="-180009">
              <a:lnSpc>
                <a:spcPct val="100000"/>
              </a:lnSpc>
              <a:spcAft>
                <a:spcPts val="600"/>
              </a:spcAft>
              <a:defRPr sz="1200">
                <a:solidFill>
                  <a:schemeClr val="bg1"/>
                </a:solidFill>
                <a:latin typeface="+mn-ea"/>
                <a:ea typeface="+mn-ea"/>
              </a:defRPr>
            </a:lvl7pPr>
            <a:lvl8pPr marL="1890095" indent="-180009">
              <a:lnSpc>
                <a:spcPct val="100000"/>
              </a:lnSpc>
              <a:spcAft>
                <a:spcPts val="600"/>
              </a:spcAft>
              <a:defRPr sz="1200">
                <a:solidFill>
                  <a:schemeClr val="bg1"/>
                </a:solidFill>
                <a:latin typeface="+mn-ea"/>
                <a:ea typeface="+mn-ea"/>
              </a:defRPr>
            </a:lvl8pPr>
            <a:lvl9pPr marL="2160108" indent="-180009">
              <a:lnSpc>
                <a:spcPct val="100000"/>
              </a:lnSpc>
              <a:spcAft>
                <a:spcPts val="600"/>
              </a:spcAft>
              <a:defRPr sz="1200">
                <a:solidFill>
                  <a:schemeClr val="bg1"/>
                </a:solidFill>
                <a:latin typeface="+mn-ea"/>
                <a:ea typeface="+mn-ea"/>
              </a:defRPr>
            </a:lvl9pPr>
          </a:lstStyle>
          <a:p>
            <a:pPr lvl="0"/>
            <a:r>
              <a:rPr kumimoji="1" lang="en-US" altLang="ja-JP"/>
              <a:t>Click to add object</a:t>
            </a:r>
            <a:endParaRPr kumimoji="1" lang="ja-JP" altLang="en-US"/>
          </a:p>
        </p:txBody>
      </p:sp>
      <p:pic>
        <p:nvPicPr>
          <p:cNvPr id="9" name="Picture 8">
            <a:extLst>
              <a:ext uri="{FF2B5EF4-FFF2-40B4-BE49-F238E27FC236}">
                <a16:creationId xmlns:a16="http://schemas.microsoft.com/office/drawing/2014/main" id="{1AF82B00-2742-9246-93A9-69359E0EAF40}"/>
              </a:ext>
            </a:extLst>
          </p:cNvPr>
          <p:cNvPicPr>
            <a:picLocks noChangeAspect="1"/>
          </p:cNvPicPr>
          <p:nvPr/>
        </p:nvPicPr>
        <p:blipFill>
          <a:blip r:embed="rId2"/>
          <a:stretch>
            <a:fillRect/>
          </a:stretch>
        </p:blipFill>
        <p:spPr>
          <a:xfrm>
            <a:off x="334963" y="6369660"/>
            <a:ext cx="360000" cy="360000"/>
          </a:xfrm>
          <a:prstGeom prst="rect">
            <a:avLst/>
          </a:prstGeom>
        </p:spPr>
      </p:pic>
      <p:sp>
        <p:nvSpPr>
          <p:cNvPr id="8" name="テキスト ボックス 7">
            <a:extLst>
              <a:ext uri="{FF2B5EF4-FFF2-40B4-BE49-F238E27FC236}">
                <a16:creationId xmlns:a16="http://schemas.microsoft.com/office/drawing/2014/main" id="{811C2E68-B72B-584A-A3EE-BBDEE5A28D35}"/>
              </a:ext>
            </a:extLst>
          </p:cNvPr>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pic>
        <p:nvPicPr>
          <p:cNvPr id="10" name="図 9">
            <a:extLst>
              <a:ext uri="{FF2B5EF4-FFF2-40B4-BE49-F238E27FC236}">
                <a16:creationId xmlns:a16="http://schemas.microsoft.com/office/drawing/2014/main" id="{404F4F42-D1E8-DD42-9A28-A2E47041DCC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406007" y="6501398"/>
            <a:ext cx="1041400" cy="101600"/>
          </a:xfrm>
          <a:prstGeom prst="rect">
            <a:avLst/>
          </a:prstGeom>
        </p:spPr>
      </p:pic>
    </p:spTree>
    <p:extLst>
      <p:ext uri="{BB962C8B-B14F-4D97-AF65-F5344CB8AC3E}">
        <p14:creationId xmlns:p14="http://schemas.microsoft.com/office/powerpoint/2010/main" val="1569007155"/>
      </p:ext>
    </p:extLst>
  </p:cSld>
  <p:clrMapOvr>
    <a:overrideClrMapping bg1="dk1" tx1="lt1" bg2="dk2" tx2="lt2" accent1="accent1" accent2="accent2" accent3="accent3" accent4="accent4" accent5="accent5" accent6="accent6" hlink="hlink" folHlink="folHlink"/>
  </p:clrMapOvr>
  <p:transition spd="med"/>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reserve="1">
  <p:cSld name="full-image">
    <p:spTree>
      <p:nvGrpSpPr>
        <p:cNvPr id="1" name=""/>
        <p:cNvGrpSpPr/>
        <p:nvPr/>
      </p:nvGrpSpPr>
      <p:grpSpPr>
        <a:xfrm>
          <a:off x="0" y="0"/>
          <a:ext cx="0" cy="0"/>
          <a:chOff x="0" y="0"/>
          <a:chExt cx="0" cy="0"/>
        </a:xfrm>
      </p:grpSpPr>
      <p:sp>
        <p:nvSpPr>
          <p:cNvPr id="52" name="Shape 52"/>
          <p:cNvSpPr>
            <a:spLocks noGrp="1"/>
          </p:cNvSpPr>
          <p:nvPr>
            <p:ph type="pic" idx="13" hasCustomPrompt="1"/>
          </p:nvPr>
        </p:nvSpPr>
        <p:spPr>
          <a:xfrm>
            <a:off x="1" y="0"/>
            <a:ext cx="12193587" cy="6858000"/>
          </a:xfrm>
          <a:prstGeom prst="rect">
            <a:avLst/>
          </a:prstGeom>
        </p:spPr>
        <p:txBody>
          <a:bodyPr lIns="91439" tIns="45719" rIns="91439" bIns="45719" anchor="ctr">
            <a:noAutofit/>
          </a:bodyPr>
          <a:lstStyle>
            <a:lvl1pPr algn="ctr">
              <a:defRPr sz="1950" b="1"/>
            </a:lvl1pPr>
          </a:lstStyle>
          <a:p>
            <a:r>
              <a:rPr lang="en-US" altLang="ja-JP"/>
              <a:t>Click icon to add full image</a:t>
            </a:r>
            <a:endParaRPr/>
          </a:p>
        </p:txBody>
      </p:sp>
      <p:sp>
        <p:nvSpPr>
          <p:cNvPr id="3" name="テキスト ボックス 2"/>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06007" y="6501398"/>
            <a:ext cx="1041400" cy="101600"/>
          </a:xfrm>
          <a:prstGeom prst="rect">
            <a:avLst/>
          </a:prstGeom>
        </p:spPr>
      </p:pic>
    </p:spTree>
    <p:extLst>
      <p:ext uri="{BB962C8B-B14F-4D97-AF65-F5344CB8AC3E}">
        <p14:creationId xmlns:p14="http://schemas.microsoft.com/office/powerpoint/2010/main" val="2281523613"/>
      </p:ext>
    </p:extLst>
  </p:cSld>
  <p:clrMapOvr>
    <a:masterClrMapping/>
  </p:clrMapOvr>
  <p:transition spd="med"/>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reserve="1">
  <p:cSld name="back-cover1">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5D070D2-11CF-F64A-89E8-B0D10F36B14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68700" y="2870200"/>
            <a:ext cx="5054600" cy="1117600"/>
          </a:xfrm>
          <a:prstGeom prst="rect">
            <a:avLst/>
          </a:prstGeom>
        </p:spPr>
      </p:pic>
    </p:spTree>
    <p:extLst>
      <p:ext uri="{BB962C8B-B14F-4D97-AF65-F5344CB8AC3E}">
        <p14:creationId xmlns:p14="http://schemas.microsoft.com/office/powerpoint/2010/main" val="935596931"/>
      </p:ext>
    </p:extLst>
  </p:cSld>
  <p:clrMapOvr>
    <a:masterClrMapping/>
  </p:clrMapOvr>
  <p:transition spd="med"/>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reserve="1">
  <p:cSld name="back-cover2">
    <p:bg>
      <p:bgPr>
        <a:solidFill>
          <a:srgbClr val="FF008C"/>
        </a:solidFill>
        <a:effectLst/>
      </p:bgPr>
    </p:bg>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EA3A966-F59D-8E48-A389-056A19D6C0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68700" y="2870200"/>
            <a:ext cx="5054600" cy="1117600"/>
          </a:xfrm>
          <a:prstGeom prst="rect">
            <a:avLst/>
          </a:prstGeom>
        </p:spPr>
      </p:pic>
    </p:spTree>
    <p:extLst>
      <p:ext uri="{BB962C8B-B14F-4D97-AF65-F5344CB8AC3E}">
        <p14:creationId xmlns:p14="http://schemas.microsoft.com/office/powerpoint/2010/main" val="3330192039"/>
      </p:ext>
    </p:extLst>
  </p:cSld>
  <p:clrMapOvr>
    <a:overrideClrMapping bg1="dk1" tx1="lt1" bg2="dk2" tx2="lt2" accent1="accent1" accent2="accent2" accent3="accent3" accent4="accent4" accent5="accent5" accent6="accent6" hlink="hlink" folHlink="folHlink"/>
  </p:clrMapOvr>
  <p:transition spd="med"/>
  <p:hf sldNum="0"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image" Target="../media/image6.svg"/><Relationship Id="rId5" Type="http://schemas.openxmlformats.org/officeDocument/2006/relationships/slideLayout" Target="../slideLayouts/slideLayout7.xml"/><Relationship Id="rId10" Type="http://schemas.openxmlformats.org/officeDocument/2006/relationships/image" Target="../media/image5.png"/><Relationship Id="rId4" Type="http://schemas.openxmlformats.org/officeDocument/2006/relationships/slideLayout" Target="../slideLayouts/slideLayout6.xml"/><Relationship Id="rId9"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4.png"/><Relationship Id="rId5" Type="http://schemas.openxmlformats.org/officeDocument/2006/relationships/slideLayout" Target="../slideLayouts/slideLayout14.xml"/><Relationship Id="rId10" Type="http://schemas.openxmlformats.org/officeDocument/2006/relationships/theme" Target="../theme/theme3.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026" name="Group 9"/>
          <p:cNvGrpSpPr>
            <a:grpSpLocks/>
          </p:cNvGrpSpPr>
          <p:nvPr/>
        </p:nvGrpSpPr>
        <p:grpSpPr bwMode="auto">
          <a:xfrm>
            <a:off x="-239184" y="-196851"/>
            <a:ext cx="12670368" cy="7344835"/>
            <a:chOff x="-180000" y="-180000"/>
            <a:chExt cx="9504000" cy="5508000"/>
          </a:xfrm>
        </p:grpSpPr>
        <p:sp>
          <p:nvSpPr>
            <p:cNvPr id="1035" name="Line 9"/>
            <p:cNvSpPr>
              <a:spLocks noChangeShapeType="1"/>
            </p:cNvSpPr>
            <p:nvPr/>
          </p:nvSpPr>
          <p:spPr bwMode="auto">
            <a:xfrm flipV="1">
              <a:off x="-180000" y="561797"/>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endParaRPr lang="en-GB" sz="2400"/>
            </a:p>
          </p:txBody>
        </p:sp>
        <p:sp>
          <p:nvSpPr>
            <p:cNvPr id="1036" name="Line 12"/>
            <p:cNvSpPr>
              <a:spLocks noChangeShapeType="1"/>
            </p:cNvSpPr>
            <p:nvPr/>
          </p:nvSpPr>
          <p:spPr bwMode="auto">
            <a:xfrm flipV="1">
              <a:off x="-180000" y="4881949"/>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endParaRPr lang="en-GB" sz="2400"/>
            </a:p>
          </p:txBody>
        </p:sp>
        <p:sp>
          <p:nvSpPr>
            <p:cNvPr id="1037" name="Line 9"/>
            <p:cNvSpPr>
              <a:spLocks noChangeShapeType="1"/>
            </p:cNvSpPr>
            <p:nvPr/>
          </p:nvSpPr>
          <p:spPr bwMode="auto">
            <a:xfrm flipV="1">
              <a:off x="-180000" y="813403"/>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endParaRPr lang="en-GB" sz="2400"/>
            </a:p>
          </p:txBody>
        </p:sp>
        <p:sp>
          <p:nvSpPr>
            <p:cNvPr id="1038" name="Line 10"/>
            <p:cNvSpPr>
              <a:spLocks noChangeShapeType="1"/>
            </p:cNvSpPr>
            <p:nvPr/>
          </p:nvSpPr>
          <p:spPr bwMode="auto">
            <a:xfrm flipH="1">
              <a:off x="-180000" y="1059053"/>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endParaRPr lang="en-GB" sz="2400"/>
            </a:p>
          </p:txBody>
        </p:sp>
        <p:sp>
          <p:nvSpPr>
            <p:cNvPr id="1039" name="Line 12"/>
            <p:cNvSpPr>
              <a:spLocks noChangeShapeType="1"/>
            </p:cNvSpPr>
            <p:nvPr/>
          </p:nvSpPr>
          <p:spPr bwMode="auto">
            <a:xfrm flipV="1">
              <a:off x="-180000" y="4633240"/>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endParaRPr lang="en-GB" sz="2400"/>
            </a:p>
          </p:txBody>
        </p:sp>
        <p:sp>
          <p:nvSpPr>
            <p:cNvPr id="1040" name="Line 13"/>
            <p:cNvSpPr>
              <a:spLocks noChangeShapeType="1"/>
            </p:cNvSpPr>
            <p:nvPr/>
          </p:nvSpPr>
          <p:spPr bwMode="auto">
            <a:xfrm flipH="1" flipV="1">
              <a:off x="-180000" y="4367453"/>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endParaRPr lang="en-GB" sz="2400"/>
            </a:p>
          </p:txBody>
        </p:sp>
        <p:sp>
          <p:nvSpPr>
            <p:cNvPr id="1041" name="Line 14"/>
            <p:cNvSpPr>
              <a:spLocks noChangeShapeType="1"/>
            </p:cNvSpPr>
            <p:nvPr/>
          </p:nvSpPr>
          <p:spPr bwMode="auto">
            <a:xfrm>
              <a:off x="-180000" y="249053"/>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endParaRPr lang="en-GB" sz="2400"/>
            </a:p>
          </p:txBody>
        </p:sp>
        <p:sp>
          <p:nvSpPr>
            <p:cNvPr id="1042" name="Line 15"/>
            <p:cNvSpPr>
              <a:spLocks noChangeShapeType="1"/>
            </p:cNvSpPr>
            <p:nvPr/>
          </p:nvSpPr>
          <p:spPr bwMode="auto">
            <a:xfrm flipH="1">
              <a:off x="417600" y="-180000"/>
              <a:ext cx="0" cy="550800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endParaRPr lang="en-GB" sz="2400"/>
            </a:p>
          </p:txBody>
        </p:sp>
        <p:sp>
          <p:nvSpPr>
            <p:cNvPr id="1043" name="Line 17"/>
            <p:cNvSpPr>
              <a:spLocks noChangeShapeType="1"/>
            </p:cNvSpPr>
            <p:nvPr/>
          </p:nvSpPr>
          <p:spPr bwMode="auto">
            <a:xfrm>
              <a:off x="8656541" y="-180000"/>
              <a:ext cx="0" cy="550800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endParaRPr lang="en-GB" sz="2400"/>
            </a:p>
          </p:txBody>
        </p:sp>
        <p:grpSp>
          <p:nvGrpSpPr>
            <p:cNvPr id="1044" name="Group 55"/>
            <p:cNvGrpSpPr>
              <a:grpSpLocks/>
            </p:cNvGrpSpPr>
            <p:nvPr/>
          </p:nvGrpSpPr>
          <p:grpSpPr bwMode="auto">
            <a:xfrm>
              <a:off x="647565" y="5171222"/>
              <a:ext cx="4715446" cy="134825"/>
              <a:chOff x="408" y="4343"/>
              <a:chExt cx="2970" cy="113"/>
            </a:xfrm>
          </p:grpSpPr>
          <p:grpSp>
            <p:nvGrpSpPr>
              <p:cNvPr id="1055" name="Group 56"/>
              <p:cNvGrpSpPr>
                <a:grpSpLocks/>
              </p:cNvGrpSpPr>
              <p:nvPr/>
            </p:nvGrpSpPr>
            <p:grpSpPr bwMode="auto">
              <a:xfrm>
                <a:off x="929" y="4343"/>
                <a:ext cx="2449" cy="113"/>
                <a:chOff x="929" y="4343"/>
                <a:chExt cx="2449" cy="113"/>
              </a:xfrm>
            </p:grpSpPr>
            <p:sp>
              <p:nvSpPr>
                <p:cNvPr id="1057" name="AutoShape 57"/>
                <p:cNvSpPr>
                  <a:spLocks noChangeArrowheads="1"/>
                </p:cNvSpPr>
                <p:nvPr/>
              </p:nvSpPr>
              <p:spPr bwMode="auto">
                <a:xfrm>
                  <a:off x="929" y="4343"/>
                  <a:ext cx="181" cy="113"/>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255 </a:t>
                  </a:r>
                  <a:br>
                    <a:rPr lang="en-GB" sz="500" b="1">
                      <a:solidFill>
                        <a:srgbClr val="FFFFFF"/>
                      </a:solidFill>
                      <a:cs typeface="Arial" pitchFamily="34" charset="0"/>
                    </a:rPr>
                  </a:br>
                  <a:r>
                    <a:rPr lang="en-GB" sz="500" b="1">
                      <a:solidFill>
                        <a:srgbClr val="FFFFFF"/>
                      </a:solidFill>
                      <a:cs typeface="Arial" pitchFamily="34" charset="0"/>
                    </a:rPr>
                    <a:t>G 204 </a:t>
                  </a:r>
                  <a:br>
                    <a:rPr lang="en-GB" sz="500" b="1">
                      <a:solidFill>
                        <a:srgbClr val="FFFFFF"/>
                      </a:solidFill>
                      <a:cs typeface="Arial" pitchFamily="34" charset="0"/>
                    </a:rPr>
                  </a:br>
                  <a:r>
                    <a:rPr lang="en-GB" sz="500" b="1">
                      <a:solidFill>
                        <a:srgbClr val="FFFFFF"/>
                      </a:solidFill>
                      <a:cs typeface="Arial" pitchFamily="34" charset="0"/>
                    </a:rPr>
                    <a:t>B 0</a:t>
                  </a:r>
                </a:p>
              </p:txBody>
            </p:sp>
            <p:sp>
              <p:nvSpPr>
                <p:cNvPr id="1058" name="AutoShape 58"/>
                <p:cNvSpPr>
                  <a:spLocks noChangeArrowheads="1"/>
                </p:cNvSpPr>
                <p:nvPr/>
              </p:nvSpPr>
              <p:spPr bwMode="auto">
                <a:xfrm>
                  <a:off x="1156" y="4343"/>
                  <a:ext cx="181" cy="113"/>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255 </a:t>
                  </a:r>
                  <a:br>
                    <a:rPr lang="en-GB" sz="500" b="1">
                      <a:solidFill>
                        <a:srgbClr val="FFFFFF"/>
                      </a:solidFill>
                      <a:cs typeface="Arial" pitchFamily="34" charset="0"/>
                    </a:rPr>
                  </a:br>
                  <a:r>
                    <a:rPr lang="en-GB" sz="500" b="1">
                      <a:solidFill>
                        <a:srgbClr val="FFFFFF"/>
                      </a:solidFill>
                      <a:cs typeface="Arial" pitchFamily="34" charset="0"/>
                    </a:rPr>
                    <a:t>G 130 </a:t>
                  </a:r>
                  <a:br>
                    <a:rPr lang="en-GB" sz="500" b="1">
                      <a:solidFill>
                        <a:srgbClr val="FFFFFF"/>
                      </a:solidFill>
                      <a:cs typeface="Arial" pitchFamily="34" charset="0"/>
                    </a:rPr>
                  </a:br>
                  <a:r>
                    <a:rPr lang="en-GB" sz="500" b="1">
                      <a:solidFill>
                        <a:srgbClr val="FFFFFF"/>
                      </a:solidFill>
                      <a:cs typeface="Arial" pitchFamily="34" charset="0"/>
                    </a:rPr>
                    <a:t>B 0</a:t>
                  </a:r>
                </a:p>
              </p:txBody>
            </p:sp>
            <p:sp>
              <p:nvSpPr>
                <p:cNvPr id="37" name="AutoShape 59"/>
                <p:cNvSpPr>
                  <a:spLocks noChangeArrowheads="1"/>
                </p:cNvSpPr>
                <p:nvPr/>
              </p:nvSpPr>
              <p:spPr bwMode="auto">
                <a:xfrm>
                  <a:off x="1383" y="4343"/>
                  <a:ext cx="181" cy="113"/>
                </a:xfrm>
                <a:prstGeom prst="roundRect">
                  <a:avLst>
                    <a:gd name="adj" fmla="val 16667"/>
                  </a:avLst>
                </a:prstGeom>
                <a:solidFill>
                  <a:schemeClr val="accent4"/>
                </a:solidFill>
                <a:ln w="9525">
                  <a:solidFill>
                    <a:schemeClr val="bg1"/>
                  </a:solidFill>
                  <a:round/>
                  <a:headEnd/>
                  <a:tailEnd/>
                </a:ln>
                <a:effectLst/>
              </p:spPr>
              <p:txBody>
                <a:bodyPr lIns="18000" tIns="252000" rIns="18000" bIns="0"/>
                <a:lstStyle/>
                <a:p>
                  <a:pPr defTabSz="604602" eaLnBrk="0" fontAlgn="auto" hangingPunct="0">
                    <a:spcBef>
                      <a:spcPct val="15000"/>
                    </a:spcBef>
                    <a:spcAft>
                      <a:spcPct val="15000"/>
                    </a:spcAft>
                    <a:buClr>
                      <a:schemeClr val="accent1"/>
                    </a:buClr>
                    <a:defRPr/>
                  </a:pPr>
                  <a:r>
                    <a:rPr lang="en-US" sz="500" b="1">
                      <a:solidFill>
                        <a:srgbClr val="FFFFFF"/>
                      </a:solidFill>
                      <a:latin typeface="Arial"/>
                      <a:ea typeface="+mn-ea"/>
                      <a:cs typeface="Arial"/>
                    </a:rPr>
                    <a:t>R 127</a:t>
                  </a:r>
                  <a:br>
                    <a:rPr lang="en-US" sz="500" b="1">
                      <a:solidFill>
                        <a:srgbClr val="FFFFFF"/>
                      </a:solidFill>
                      <a:latin typeface="Arial"/>
                      <a:ea typeface="+mn-ea"/>
                      <a:cs typeface="Arial"/>
                    </a:rPr>
                  </a:br>
                  <a:r>
                    <a:rPr lang="en-US" sz="500" b="1">
                      <a:solidFill>
                        <a:srgbClr val="FFFFFF"/>
                      </a:solidFill>
                      <a:latin typeface="Arial"/>
                      <a:ea typeface="+mn-ea"/>
                      <a:cs typeface="Arial"/>
                    </a:rPr>
                    <a:t>G 16</a:t>
                  </a:r>
                  <a:br>
                    <a:rPr lang="en-US" sz="500" b="1">
                      <a:solidFill>
                        <a:srgbClr val="FFFFFF"/>
                      </a:solidFill>
                      <a:latin typeface="Arial"/>
                      <a:ea typeface="+mn-ea"/>
                      <a:cs typeface="Arial"/>
                    </a:rPr>
                  </a:br>
                  <a:r>
                    <a:rPr lang="en-US" sz="500" b="1">
                      <a:solidFill>
                        <a:srgbClr val="FFFFFF"/>
                      </a:solidFill>
                      <a:latin typeface="Arial"/>
                      <a:ea typeface="+mn-ea"/>
                      <a:cs typeface="Arial"/>
                    </a:rPr>
                    <a:t>B 162</a:t>
                  </a:r>
                </a:p>
              </p:txBody>
            </p:sp>
            <p:sp>
              <p:nvSpPr>
                <p:cNvPr id="1060" name="AutoShape 60"/>
                <p:cNvSpPr>
                  <a:spLocks noChangeArrowheads="1"/>
                </p:cNvSpPr>
                <p:nvPr/>
              </p:nvSpPr>
              <p:spPr bwMode="auto">
                <a:xfrm>
                  <a:off x="2970" y="4343"/>
                  <a:ext cx="181" cy="113"/>
                </a:xfrm>
                <a:prstGeom prst="roundRect">
                  <a:avLst>
                    <a:gd name="adj" fmla="val 16667"/>
                  </a:avLst>
                </a:prstGeom>
                <a:solidFill>
                  <a:srgbClr val="A2A6AD"/>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168</a:t>
                  </a:r>
                  <a:br>
                    <a:rPr lang="en-GB" sz="500" b="1">
                      <a:solidFill>
                        <a:srgbClr val="FFFFFF"/>
                      </a:solidFill>
                      <a:cs typeface="Arial" pitchFamily="34" charset="0"/>
                    </a:rPr>
                  </a:br>
                  <a:r>
                    <a:rPr lang="en-GB" sz="500" b="1">
                      <a:solidFill>
                        <a:srgbClr val="FFFFFF"/>
                      </a:solidFill>
                      <a:cs typeface="Arial" pitchFamily="34" charset="0"/>
                    </a:rPr>
                    <a:t>G 187</a:t>
                  </a:r>
                  <a:br>
                    <a:rPr lang="en-GB" sz="500" b="1">
                      <a:solidFill>
                        <a:srgbClr val="FFFFFF"/>
                      </a:solidFill>
                      <a:cs typeface="Arial" pitchFamily="34" charset="0"/>
                    </a:rPr>
                  </a:br>
                  <a:r>
                    <a:rPr lang="en-GB" sz="500" b="1">
                      <a:solidFill>
                        <a:srgbClr val="FFFFFF"/>
                      </a:solidFill>
                      <a:cs typeface="Arial" pitchFamily="34" charset="0"/>
                    </a:rPr>
                    <a:t>B 192</a:t>
                  </a:r>
                </a:p>
              </p:txBody>
            </p:sp>
            <p:sp>
              <p:nvSpPr>
                <p:cNvPr id="1061" name="AutoShape 61"/>
                <p:cNvSpPr>
                  <a:spLocks noChangeArrowheads="1"/>
                </p:cNvSpPr>
                <p:nvPr/>
              </p:nvSpPr>
              <p:spPr bwMode="auto">
                <a:xfrm>
                  <a:off x="2743" y="4343"/>
                  <a:ext cx="181" cy="113"/>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104</a:t>
                  </a:r>
                  <a:br>
                    <a:rPr lang="en-GB" sz="500" b="1">
                      <a:solidFill>
                        <a:srgbClr val="FFFFFF"/>
                      </a:solidFill>
                      <a:cs typeface="Arial" pitchFamily="34" charset="0"/>
                    </a:rPr>
                  </a:br>
                  <a:r>
                    <a:rPr lang="en-GB" sz="500" b="1">
                      <a:solidFill>
                        <a:srgbClr val="FFFFFF"/>
                      </a:solidFill>
                      <a:cs typeface="Arial" pitchFamily="34" charset="0"/>
                    </a:rPr>
                    <a:t>G 113</a:t>
                  </a:r>
                  <a:br>
                    <a:rPr lang="en-GB" sz="500" b="1">
                      <a:solidFill>
                        <a:srgbClr val="FFFFFF"/>
                      </a:solidFill>
                      <a:cs typeface="Arial" pitchFamily="34" charset="0"/>
                    </a:rPr>
                  </a:br>
                  <a:r>
                    <a:rPr lang="en-GB" sz="500" b="1">
                      <a:solidFill>
                        <a:srgbClr val="FFFFFF"/>
                      </a:solidFill>
                      <a:cs typeface="Arial" pitchFamily="34" charset="0"/>
                    </a:rPr>
                    <a:t>B 122</a:t>
                  </a:r>
                </a:p>
              </p:txBody>
            </p:sp>
            <p:sp>
              <p:nvSpPr>
                <p:cNvPr id="1062" name="AutoShape 62"/>
                <p:cNvSpPr>
                  <a:spLocks noChangeArrowheads="1"/>
                </p:cNvSpPr>
                <p:nvPr/>
              </p:nvSpPr>
              <p:spPr bwMode="auto">
                <a:xfrm>
                  <a:off x="3197" y="4343"/>
                  <a:ext cx="181" cy="113"/>
                </a:xfrm>
                <a:prstGeom prst="roundRect">
                  <a:avLst>
                    <a:gd name="adj" fmla="val 16667"/>
                  </a:avLst>
                </a:prstGeom>
                <a:solidFill>
                  <a:srgbClr val="EAEAEA"/>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216</a:t>
                  </a:r>
                  <a:br>
                    <a:rPr lang="en-GB" sz="500" b="1">
                      <a:solidFill>
                        <a:srgbClr val="FFFFFF"/>
                      </a:solidFill>
                      <a:cs typeface="Arial" pitchFamily="34" charset="0"/>
                    </a:rPr>
                  </a:br>
                  <a:r>
                    <a:rPr lang="en-GB" sz="500" b="1">
                      <a:solidFill>
                        <a:srgbClr val="FFFFFF"/>
                      </a:solidFill>
                      <a:cs typeface="Arial" pitchFamily="34" charset="0"/>
                    </a:rPr>
                    <a:t>G 217</a:t>
                  </a:r>
                  <a:br>
                    <a:rPr lang="en-GB" sz="500" b="1">
                      <a:solidFill>
                        <a:srgbClr val="FFFFFF"/>
                      </a:solidFill>
                      <a:cs typeface="Arial" pitchFamily="34" charset="0"/>
                    </a:rPr>
                  </a:br>
                  <a:r>
                    <a:rPr lang="en-GB" sz="500" b="1">
                      <a:solidFill>
                        <a:srgbClr val="FFFFFF"/>
                      </a:solidFill>
                      <a:cs typeface="Arial" pitchFamily="34" charset="0"/>
                    </a:rPr>
                    <a:t>B 218</a:t>
                  </a:r>
                </a:p>
              </p:txBody>
            </p:sp>
            <p:sp>
              <p:nvSpPr>
                <p:cNvPr id="1063" name="AutoShape 64"/>
                <p:cNvSpPr>
                  <a:spLocks noChangeArrowheads="1"/>
                </p:cNvSpPr>
                <p:nvPr/>
              </p:nvSpPr>
              <p:spPr bwMode="auto">
                <a:xfrm>
                  <a:off x="2516" y="4343"/>
                  <a:ext cx="181" cy="113"/>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0</a:t>
                  </a:r>
                  <a:br>
                    <a:rPr lang="en-GB" sz="500" b="1">
                      <a:solidFill>
                        <a:srgbClr val="FFFFFF"/>
                      </a:solidFill>
                      <a:cs typeface="Arial" pitchFamily="34" charset="0"/>
                    </a:rPr>
                  </a:br>
                  <a:r>
                    <a:rPr lang="en-GB" sz="500" b="1">
                      <a:solidFill>
                        <a:srgbClr val="FFFFFF"/>
                      </a:solidFill>
                      <a:cs typeface="Arial" pitchFamily="34" charset="0"/>
                    </a:rPr>
                    <a:t>G 0</a:t>
                  </a:r>
                  <a:br>
                    <a:rPr lang="en-GB" sz="500" b="1">
                      <a:solidFill>
                        <a:srgbClr val="FFFFFF"/>
                      </a:solidFill>
                      <a:cs typeface="Arial" pitchFamily="34" charset="0"/>
                    </a:rPr>
                  </a:br>
                  <a:r>
                    <a:rPr lang="en-GB" sz="500" b="1">
                      <a:solidFill>
                        <a:srgbClr val="FFFFFF"/>
                      </a:solidFill>
                      <a:cs typeface="Arial" pitchFamily="34" charset="0"/>
                    </a:rPr>
                    <a:t>B 0</a:t>
                  </a:r>
                </a:p>
              </p:txBody>
            </p:sp>
            <p:sp>
              <p:nvSpPr>
                <p:cNvPr id="1064" name="AutoShape 65"/>
                <p:cNvSpPr>
                  <a:spLocks noChangeArrowheads="1"/>
                </p:cNvSpPr>
                <p:nvPr/>
              </p:nvSpPr>
              <p:spPr bwMode="auto">
                <a:xfrm>
                  <a:off x="2290" y="4343"/>
                  <a:ext cx="181" cy="113"/>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255</a:t>
                  </a:r>
                  <a:br>
                    <a:rPr lang="en-GB" sz="500" b="1">
                      <a:solidFill>
                        <a:srgbClr val="FFFFFF"/>
                      </a:solidFill>
                      <a:cs typeface="Arial" pitchFamily="34" charset="0"/>
                    </a:rPr>
                  </a:br>
                  <a:r>
                    <a:rPr lang="en-GB" sz="500" b="1">
                      <a:solidFill>
                        <a:srgbClr val="FFFFFF"/>
                      </a:solidFill>
                      <a:cs typeface="Arial" pitchFamily="34" charset="0"/>
                    </a:rPr>
                    <a:t>G 255</a:t>
                  </a:r>
                  <a:br>
                    <a:rPr lang="en-GB" sz="500" b="1">
                      <a:solidFill>
                        <a:srgbClr val="FFFFFF"/>
                      </a:solidFill>
                      <a:cs typeface="Arial" pitchFamily="34" charset="0"/>
                    </a:rPr>
                  </a:br>
                  <a:r>
                    <a:rPr lang="en-GB" sz="500" b="1">
                      <a:solidFill>
                        <a:srgbClr val="FFFFFF"/>
                      </a:solidFill>
                      <a:cs typeface="Arial" pitchFamily="34" charset="0"/>
                    </a:rPr>
                    <a:t>B 255</a:t>
                  </a:r>
                </a:p>
              </p:txBody>
            </p:sp>
            <p:sp>
              <p:nvSpPr>
                <p:cNvPr id="1065" name="Rectangle 66"/>
                <p:cNvSpPr>
                  <a:spLocks noChangeArrowheads="1"/>
                </p:cNvSpPr>
                <p:nvPr/>
              </p:nvSpPr>
              <p:spPr bwMode="auto">
                <a:xfrm>
                  <a:off x="1761" y="4343"/>
                  <a:ext cx="499" cy="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8000" tIns="0" rIns="36000" bIns="0" anchor="ctr"/>
                <a:lstStyle/>
                <a:p>
                  <a:pPr algn="r" defTabSz="603205" eaLnBrk="0" hangingPunct="0">
                    <a:spcBef>
                      <a:spcPct val="15000"/>
                    </a:spcBef>
                    <a:spcAft>
                      <a:spcPct val="15000"/>
                    </a:spcAft>
                    <a:buClr>
                      <a:schemeClr val="accent1"/>
                    </a:buClr>
                  </a:pPr>
                  <a:r>
                    <a:rPr lang="en-GB" sz="500" b="1">
                      <a:solidFill>
                        <a:srgbClr val="FFFFFF"/>
                      </a:solidFill>
                      <a:cs typeface="Arial" pitchFamily="34" charset="0"/>
                    </a:rPr>
                    <a:t>Supporting colors:</a:t>
                  </a:r>
                </a:p>
              </p:txBody>
            </p:sp>
          </p:grpSp>
          <p:sp>
            <p:nvSpPr>
              <p:cNvPr id="1056" name="Rectangle 68"/>
              <p:cNvSpPr>
                <a:spLocks noChangeArrowheads="1"/>
              </p:cNvSpPr>
              <p:nvPr/>
            </p:nvSpPr>
            <p:spPr bwMode="auto">
              <a:xfrm>
                <a:off x="408" y="4343"/>
                <a:ext cx="499" cy="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8000" tIns="0" rIns="36000" bIns="0" anchor="ctr"/>
              <a:lstStyle/>
              <a:p>
                <a:pPr algn="r" defTabSz="603205" eaLnBrk="0" hangingPunct="0">
                  <a:spcBef>
                    <a:spcPct val="15000"/>
                  </a:spcBef>
                  <a:spcAft>
                    <a:spcPct val="15000"/>
                  </a:spcAft>
                  <a:buClr>
                    <a:schemeClr val="accent1"/>
                  </a:buClr>
                </a:pPr>
                <a:r>
                  <a:rPr lang="en-GB" sz="500" b="1">
                    <a:solidFill>
                      <a:srgbClr val="FFFFFF"/>
                    </a:solidFill>
                    <a:cs typeface="Arial" pitchFamily="34" charset="0"/>
                  </a:rPr>
                  <a:t>Primary colors:</a:t>
                </a:r>
              </a:p>
            </p:txBody>
          </p:sp>
        </p:grpSp>
        <p:sp>
          <p:nvSpPr>
            <p:cNvPr id="1045" name="AutoShape 57"/>
            <p:cNvSpPr>
              <a:spLocks noChangeArrowheads="1"/>
            </p:cNvSpPr>
            <p:nvPr/>
          </p:nvSpPr>
          <p:spPr bwMode="auto">
            <a:xfrm>
              <a:off x="1474753" y="5171222"/>
              <a:ext cx="287372" cy="134825"/>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1046" name="AutoShape 58"/>
            <p:cNvSpPr>
              <a:spLocks noChangeArrowheads="1"/>
            </p:cNvSpPr>
            <p:nvPr/>
          </p:nvSpPr>
          <p:spPr bwMode="auto">
            <a:xfrm>
              <a:off x="1835159" y="5171222"/>
              <a:ext cx="287372" cy="134825"/>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25" name="AutoShape 59"/>
            <p:cNvSpPr>
              <a:spLocks noChangeArrowheads="1"/>
            </p:cNvSpPr>
            <p:nvPr/>
          </p:nvSpPr>
          <p:spPr bwMode="auto">
            <a:xfrm>
              <a:off x="2195207" y="5170855"/>
              <a:ext cx="287374" cy="134923"/>
            </a:xfrm>
            <a:prstGeom prst="roundRect">
              <a:avLst>
                <a:gd name="adj" fmla="val 16667"/>
              </a:avLst>
            </a:prstGeom>
            <a:solidFill>
              <a:schemeClr val="accent3"/>
            </a:solidFill>
            <a:ln w="9525">
              <a:solidFill>
                <a:schemeClr val="bg1"/>
              </a:solidFill>
              <a:round/>
              <a:headEnd/>
              <a:tailEnd/>
            </a:ln>
            <a:effectLst/>
          </p:spPr>
          <p:txBody>
            <a:bodyPr lIns="18000" tIns="252000" rIns="18000" bIns="0"/>
            <a:lstStyle/>
            <a:p>
              <a:pPr defTabSz="604602" eaLnBrk="0" fontAlgn="auto" hangingPunct="0">
                <a:spcBef>
                  <a:spcPct val="15000"/>
                </a:spcBef>
                <a:spcAft>
                  <a:spcPct val="15000"/>
                </a:spcAft>
                <a:buClr>
                  <a:schemeClr val="accent1"/>
                </a:buClr>
                <a:defRPr/>
              </a:pPr>
              <a:r>
                <a:rPr lang="en-US" sz="500" b="1">
                  <a:solidFill>
                    <a:srgbClr val="FFFFFF"/>
                  </a:solidFill>
                  <a:latin typeface="Arial"/>
                  <a:ea typeface="+mn-ea"/>
                  <a:cs typeface="Arial"/>
                </a:rPr>
                <a:t>R 127</a:t>
              </a:r>
              <a:br>
                <a:rPr lang="en-US" sz="500" b="1">
                  <a:solidFill>
                    <a:srgbClr val="FFFFFF"/>
                  </a:solidFill>
                  <a:latin typeface="Arial"/>
                  <a:ea typeface="+mn-ea"/>
                  <a:cs typeface="Arial"/>
                </a:rPr>
              </a:br>
              <a:r>
                <a:rPr lang="en-US" sz="500" b="1">
                  <a:solidFill>
                    <a:srgbClr val="FFFFFF"/>
                  </a:solidFill>
                  <a:latin typeface="Arial"/>
                  <a:ea typeface="+mn-ea"/>
                  <a:cs typeface="Arial"/>
                </a:rPr>
                <a:t>G 16</a:t>
              </a:r>
              <a:br>
                <a:rPr lang="en-US" sz="500" b="1">
                  <a:solidFill>
                    <a:srgbClr val="FFFFFF"/>
                  </a:solidFill>
                  <a:latin typeface="Arial"/>
                  <a:ea typeface="+mn-ea"/>
                  <a:cs typeface="Arial"/>
                </a:rPr>
              </a:br>
              <a:r>
                <a:rPr lang="en-US" sz="500" b="1">
                  <a:solidFill>
                    <a:srgbClr val="FFFFFF"/>
                  </a:solidFill>
                  <a:latin typeface="Arial"/>
                  <a:ea typeface="+mn-ea"/>
                  <a:cs typeface="Arial"/>
                </a:rPr>
                <a:t>B 162</a:t>
              </a:r>
            </a:p>
          </p:txBody>
        </p:sp>
        <p:sp>
          <p:nvSpPr>
            <p:cNvPr id="1048" name="AutoShape 60"/>
            <p:cNvSpPr>
              <a:spLocks noChangeArrowheads="1"/>
            </p:cNvSpPr>
            <p:nvPr/>
          </p:nvSpPr>
          <p:spPr bwMode="auto">
            <a:xfrm>
              <a:off x="4715233" y="5171222"/>
              <a:ext cx="287372" cy="134825"/>
            </a:xfrm>
            <a:prstGeom prst="roundRect">
              <a:avLst>
                <a:gd name="adj" fmla="val 16667"/>
              </a:avLst>
            </a:prstGeom>
            <a:solidFill>
              <a:srgbClr val="A8BBC0"/>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1049" name="AutoShape 61"/>
            <p:cNvSpPr>
              <a:spLocks noChangeArrowheads="1"/>
            </p:cNvSpPr>
            <p:nvPr/>
          </p:nvSpPr>
          <p:spPr bwMode="auto">
            <a:xfrm>
              <a:off x="4354827" y="5171222"/>
              <a:ext cx="287372" cy="134825"/>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28" name="AutoShape 62"/>
            <p:cNvSpPr>
              <a:spLocks noChangeArrowheads="1"/>
            </p:cNvSpPr>
            <p:nvPr/>
          </p:nvSpPr>
          <p:spPr bwMode="auto">
            <a:xfrm>
              <a:off x="5075303" y="5170855"/>
              <a:ext cx="287374" cy="134923"/>
            </a:xfrm>
            <a:prstGeom prst="roundRect">
              <a:avLst>
                <a:gd name="adj" fmla="val 16667"/>
              </a:avLst>
            </a:prstGeom>
            <a:solidFill>
              <a:schemeClr val="accent6"/>
            </a:solidFill>
            <a:ln w="9525" algn="ctr">
              <a:solidFill>
                <a:schemeClr val="bg1"/>
              </a:solidFill>
              <a:round/>
              <a:headEnd/>
              <a:tailEnd/>
            </a:ln>
            <a:effectLst/>
          </p:spPr>
          <p:txBody>
            <a:bodyPr lIns="18000" tIns="252000" rIns="18000" bIns="0"/>
            <a:lstStyle/>
            <a:p>
              <a:pPr defTabSz="604602" eaLnBrk="0" fontAlgn="auto" hangingPunct="0">
                <a:spcBef>
                  <a:spcPct val="15000"/>
                </a:spcBef>
                <a:spcAft>
                  <a:spcPct val="15000"/>
                </a:spcAft>
                <a:buClr>
                  <a:schemeClr val="accent1"/>
                </a:buClr>
                <a:defRPr/>
              </a:pPr>
              <a:endParaRPr lang="en-US" sz="500" b="1">
                <a:solidFill>
                  <a:srgbClr val="FFFFFF"/>
                </a:solidFill>
                <a:latin typeface="Arial"/>
                <a:ea typeface="+mn-ea"/>
                <a:cs typeface="Arial"/>
              </a:endParaRPr>
            </a:p>
          </p:txBody>
        </p:sp>
        <p:sp>
          <p:nvSpPr>
            <p:cNvPr id="1051" name="AutoShape 64"/>
            <p:cNvSpPr>
              <a:spLocks noChangeArrowheads="1"/>
            </p:cNvSpPr>
            <p:nvPr/>
          </p:nvSpPr>
          <p:spPr bwMode="auto">
            <a:xfrm>
              <a:off x="3994420" y="5171222"/>
              <a:ext cx="287372" cy="134825"/>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1052" name="AutoShape 65"/>
            <p:cNvSpPr>
              <a:spLocks noChangeArrowheads="1"/>
            </p:cNvSpPr>
            <p:nvPr/>
          </p:nvSpPr>
          <p:spPr bwMode="auto">
            <a:xfrm>
              <a:off x="3635602" y="5171222"/>
              <a:ext cx="287372" cy="134825"/>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1053" name="Rectangle 66"/>
            <p:cNvSpPr>
              <a:spLocks noChangeArrowheads="1"/>
            </p:cNvSpPr>
            <p:nvPr/>
          </p:nvSpPr>
          <p:spPr bwMode="auto">
            <a:xfrm>
              <a:off x="2795713" y="5171222"/>
              <a:ext cx="792258" cy="134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8000" tIns="0" rIns="36000" bIns="0" anchor="ctr"/>
            <a:lstStyle/>
            <a:p>
              <a:pPr algn="r" defTabSz="603205" eaLnBrk="0" hangingPunct="0">
                <a:spcBef>
                  <a:spcPct val="15000"/>
                </a:spcBef>
                <a:spcAft>
                  <a:spcPct val="15000"/>
                </a:spcAft>
                <a:buClr>
                  <a:schemeClr val="accent1"/>
                </a:buClr>
              </a:pPr>
              <a:r>
                <a:rPr lang="en-GB" sz="500" b="1">
                  <a:solidFill>
                    <a:srgbClr val="FFFFFF"/>
                  </a:solidFill>
                  <a:cs typeface="Arial" pitchFamily="34" charset="0"/>
                </a:rPr>
                <a:t>Supporting colors:</a:t>
              </a:r>
            </a:p>
          </p:txBody>
        </p:sp>
        <p:sp>
          <p:nvSpPr>
            <p:cNvPr id="1054" name="Rectangle 68"/>
            <p:cNvSpPr>
              <a:spLocks noChangeArrowheads="1"/>
            </p:cNvSpPr>
            <p:nvPr/>
          </p:nvSpPr>
          <p:spPr bwMode="auto">
            <a:xfrm>
              <a:off x="647565" y="5171222"/>
              <a:ext cx="792258" cy="134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8000" tIns="0" rIns="36000" bIns="0" anchor="ctr"/>
            <a:lstStyle/>
            <a:p>
              <a:pPr algn="r" defTabSz="603205" eaLnBrk="0" hangingPunct="0">
                <a:spcBef>
                  <a:spcPct val="15000"/>
                </a:spcBef>
                <a:spcAft>
                  <a:spcPct val="15000"/>
                </a:spcAft>
                <a:buClr>
                  <a:schemeClr val="accent1"/>
                </a:buClr>
              </a:pPr>
              <a:r>
                <a:rPr lang="en-US" sz="500" b="1" noProof="0">
                  <a:solidFill>
                    <a:srgbClr val="FFFFFF"/>
                  </a:solidFill>
                  <a:cs typeface="Arial" pitchFamily="34" charset="0"/>
                </a:rPr>
                <a:t>Primary colors:</a:t>
              </a:r>
            </a:p>
          </p:txBody>
        </p:sp>
      </p:grpSp>
      <p:sp>
        <p:nvSpPr>
          <p:cNvPr id="1027" name="Title Placeholder 1"/>
          <p:cNvSpPr>
            <a:spLocks noGrp="1"/>
          </p:cNvSpPr>
          <p:nvPr>
            <p:ph type="title"/>
          </p:nvPr>
        </p:nvSpPr>
        <p:spPr bwMode="auto">
          <a:xfrm>
            <a:off x="556684" y="372535"/>
            <a:ext cx="10972800" cy="4148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t>Click to edit Master title style</a:t>
            </a:r>
          </a:p>
        </p:txBody>
      </p:sp>
      <p:sp>
        <p:nvSpPr>
          <p:cNvPr id="1028" name="Text Placeholder 2"/>
          <p:cNvSpPr>
            <a:spLocks noGrp="1"/>
          </p:cNvSpPr>
          <p:nvPr>
            <p:ph type="body" idx="1"/>
          </p:nvPr>
        </p:nvSpPr>
        <p:spPr bwMode="auto">
          <a:xfrm>
            <a:off x="556684" y="1452038"/>
            <a:ext cx="10972800" cy="42095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Box 8"/>
          <p:cNvSpPr txBox="1"/>
          <p:nvPr/>
        </p:nvSpPr>
        <p:spPr>
          <a:xfrm>
            <a:off x="556695" y="6290734"/>
            <a:ext cx="419100" cy="357717"/>
          </a:xfrm>
          <a:prstGeom prst="rect">
            <a:avLst/>
          </a:prstGeom>
        </p:spPr>
        <p:txBody>
          <a:bodyPr lIns="0" tIns="45718" rIns="0" bIns="45718" anchor="ctr"/>
          <a:lstStyle>
            <a:defPPr>
              <a:defRPr lang="en-US"/>
            </a:defPPr>
            <a:lvl1pPr algn="r">
              <a:defRPr sz="900">
                <a:solidFill>
                  <a:schemeClr val="tx1">
                    <a:tint val="75000"/>
                  </a:schemeClr>
                </a:solidFill>
              </a:defRPr>
            </a:lvl1pPr>
          </a:lstStyle>
          <a:p>
            <a:pPr algn="l" fontAlgn="auto">
              <a:spcBef>
                <a:spcPts val="0"/>
              </a:spcBef>
              <a:spcAft>
                <a:spcPts val="0"/>
              </a:spcAft>
              <a:defRPr/>
            </a:pPr>
            <a:fld id="{ACAE5471-9A65-4ED4-92A5-CABD06A5C240}" type="slidenum">
              <a:rPr lang="en-US" sz="1000" smtClean="0">
                <a:solidFill>
                  <a:schemeClr val="tx1"/>
                </a:solidFill>
                <a:latin typeface="Arial"/>
                <a:ea typeface="+mn-ea"/>
                <a:cs typeface="Arial"/>
              </a:rPr>
              <a:pPr algn="l" fontAlgn="auto">
                <a:spcBef>
                  <a:spcPts val="0"/>
                </a:spcBef>
                <a:spcAft>
                  <a:spcPts val="0"/>
                </a:spcAft>
                <a:defRPr/>
              </a:pPr>
              <a:t>‹#›</a:t>
            </a:fld>
            <a:endParaRPr lang="en-US" sz="1000">
              <a:solidFill>
                <a:schemeClr val="tx1"/>
              </a:solidFill>
              <a:latin typeface="Arial"/>
              <a:ea typeface="+mn-ea"/>
              <a:cs typeface="Arial"/>
            </a:endParaRPr>
          </a:p>
        </p:txBody>
      </p:sp>
    </p:spTree>
    <p:extLst>
      <p:ext uri="{BB962C8B-B14F-4D97-AF65-F5344CB8AC3E}">
        <p14:creationId xmlns:p14="http://schemas.microsoft.com/office/powerpoint/2010/main" val="2118441900"/>
      </p:ext>
    </p:extLst>
  </p:cSld>
  <p:clrMap bg1="lt1" tx1="dk1" bg2="lt2" tx2="dk2" accent1="accent1" accent2="accent2" accent3="accent3" accent4="accent4" accent5="accent5" accent6="accent6" hlink="hlink" folHlink="folHlink"/>
  <p:sldLayoutIdLst>
    <p:sldLayoutId id="2147483663" r:id="rId1"/>
    <p:sldLayoutId id="2147483664" r:id="rId2"/>
  </p:sldLayoutIdLst>
  <p:txStyles>
    <p:titleStyle>
      <a:lvl1pPr algn="l" defTabSz="457166" rtl="0" eaLnBrk="1" fontAlgn="base" hangingPunct="1">
        <a:spcBef>
          <a:spcPct val="0"/>
        </a:spcBef>
        <a:spcAft>
          <a:spcPct val="0"/>
        </a:spcAft>
        <a:defRPr b="1" kern="1200">
          <a:solidFill>
            <a:schemeClr val="tx1"/>
          </a:solidFill>
          <a:latin typeface="Arial"/>
          <a:ea typeface="ヒラギノ角ゴ Pro W3" charset="0"/>
          <a:cs typeface="Arial"/>
        </a:defRPr>
      </a:lvl1pPr>
      <a:lvl2pPr algn="l" defTabSz="457166"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2pPr>
      <a:lvl3pPr algn="l" defTabSz="457166"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3pPr>
      <a:lvl4pPr algn="l" defTabSz="457166"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4pPr>
      <a:lvl5pPr algn="l" defTabSz="457166"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5pPr>
      <a:lvl6pPr marL="457166" algn="l" defTabSz="457166" rtl="0" eaLnBrk="1" fontAlgn="base" hangingPunct="1">
        <a:spcBef>
          <a:spcPct val="0"/>
        </a:spcBef>
        <a:spcAft>
          <a:spcPct val="0"/>
        </a:spcAft>
        <a:defRPr b="1">
          <a:solidFill>
            <a:schemeClr val="bg2"/>
          </a:solidFill>
          <a:latin typeface="Arial" charset="0"/>
          <a:ea typeface="ヒラギノ角ゴ Pro W3" charset="0"/>
        </a:defRPr>
      </a:lvl6pPr>
      <a:lvl7pPr marL="914333" algn="l" defTabSz="457166" rtl="0" eaLnBrk="1" fontAlgn="base" hangingPunct="1">
        <a:spcBef>
          <a:spcPct val="0"/>
        </a:spcBef>
        <a:spcAft>
          <a:spcPct val="0"/>
        </a:spcAft>
        <a:defRPr b="1">
          <a:solidFill>
            <a:schemeClr val="bg2"/>
          </a:solidFill>
          <a:latin typeface="Arial" charset="0"/>
          <a:ea typeface="ヒラギノ角ゴ Pro W3" charset="0"/>
        </a:defRPr>
      </a:lvl7pPr>
      <a:lvl8pPr marL="1371498" algn="l" defTabSz="457166" rtl="0" eaLnBrk="1" fontAlgn="base" hangingPunct="1">
        <a:spcBef>
          <a:spcPct val="0"/>
        </a:spcBef>
        <a:spcAft>
          <a:spcPct val="0"/>
        </a:spcAft>
        <a:defRPr b="1">
          <a:solidFill>
            <a:schemeClr val="bg2"/>
          </a:solidFill>
          <a:latin typeface="Arial" charset="0"/>
          <a:ea typeface="ヒラギノ角ゴ Pro W3" charset="0"/>
        </a:defRPr>
      </a:lvl8pPr>
      <a:lvl9pPr marL="1828664" algn="l" defTabSz="457166"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71" indent="-230171" algn="l" defTabSz="457166"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charset="0"/>
        </a:defRPr>
      </a:lvl1pPr>
      <a:lvl2pPr marL="458753" indent="-228582" algn="l" defTabSz="457166"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2pPr>
      <a:lvl3pPr marL="684162" indent="-225407" algn="l" defTabSz="457166"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3pPr>
      <a:lvl4pPr marL="912746" indent="-228582" algn="l" defTabSz="457166"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4pPr>
      <a:lvl5pPr marL="1142915" indent="-230171" algn="l" defTabSz="457166"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5pPr>
      <a:lvl6pPr marL="2514411" indent="-228582" algn="l" defTabSz="457166" rtl="0" eaLnBrk="1" latinLnBrk="0" hangingPunct="1">
        <a:spcBef>
          <a:spcPct val="20000"/>
        </a:spcBef>
        <a:buFont typeface="Arial"/>
        <a:buChar char="•"/>
        <a:defRPr sz="2000" kern="1200">
          <a:solidFill>
            <a:schemeClr val="tx1"/>
          </a:solidFill>
          <a:latin typeface="+mn-lt"/>
          <a:ea typeface="+mn-ea"/>
          <a:cs typeface="+mn-cs"/>
        </a:defRPr>
      </a:lvl6pPr>
      <a:lvl7pPr marL="2971578" indent="-228582" algn="l" defTabSz="457166" rtl="0" eaLnBrk="1" latinLnBrk="0" hangingPunct="1">
        <a:spcBef>
          <a:spcPct val="20000"/>
        </a:spcBef>
        <a:buFont typeface="Arial"/>
        <a:buChar char="•"/>
        <a:defRPr sz="2000" kern="1200">
          <a:solidFill>
            <a:schemeClr val="tx1"/>
          </a:solidFill>
          <a:latin typeface="+mn-lt"/>
          <a:ea typeface="+mn-ea"/>
          <a:cs typeface="+mn-cs"/>
        </a:defRPr>
      </a:lvl7pPr>
      <a:lvl8pPr marL="3428744" indent="-228582" algn="l" defTabSz="457166" rtl="0" eaLnBrk="1" latinLnBrk="0" hangingPunct="1">
        <a:spcBef>
          <a:spcPct val="20000"/>
        </a:spcBef>
        <a:buFont typeface="Arial"/>
        <a:buChar char="•"/>
        <a:defRPr sz="2000" kern="1200">
          <a:solidFill>
            <a:schemeClr val="tx1"/>
          </a:solidFill>
          <a:latin typeface="+mn-lt"/>
          <a:ea typeface="+mn-ea"/>
          <a:cs typeface="+mn-cs"/>
        </a:defRPr>
      </a:lvl8pPr>
      <a:lvl9pPr marL="3885909" indent="-228582" algn="l" defTabSz="457166"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66" rtl="0" eaLnBrk="1" latinLnBrk="0" hangingPunct="1">
        <a:defRPr sz="1800" kern="1200">
          <a:solidFill>
            <a:schemeClr val="tx1"/>
          </a:solidFill>
          <a:latin typeface="+mn-lt"/>
          <a:ea typeface="+mn-ea"/>
          <a:cs typeface="+mn-cs"/>
        </a:defRPr>
      </a:lvl1pPr>
      <a:lvl2pPr marL="457166" algn="l" defTabSz="457166" rtl="0" eaLnBrk="1" latinLnBrk="0" hangingPunct="1">
        <a:defRPr sz="1800" kern="1200">
          <a:solidFill>
            <a:schemeClr val="tx1"/>
          </a:solidFill>
          <a:latin typeface="+mn-lt"/>
          <a:ea typeface="+mn-ea"/>
          <a:cs typeface="+mn-cs"/>
        </a:defRPr>
      </a:lvl2pPr>
      <a:lvl3pPr marL="914333" algn="l" defTabSz="457166" rtl="0" eaLnBrk="1" latinLnBrk="0" hangingPunct="1">
        <a:defRPr sz="1800" kern="1200">
          <a:solidFill>
            <a:schemeClr val="tx1"/>
          </a:solidFill>
          <a:latin typeface="+mn-lt"/>
          <a:ea typeface="+mn-ea"/>
          <a:cs typeface="+mn-cs"/>
        </a:defRPr>
      </a:lvl3pPr>
      <a:lvl4pPr marL="1371498" algn="l" defTabSz="457166" rtl="0" eaLnBrk="1" latinLnBrk="0" hangingPunct="1">
        <a:defRPr sz="1800" kern="1200">
          <a:solidFill>
            <a:schemeClr val="tx1"/>
          </a:solidFill>
          <a:latin typeface="+mn-lt"/>
          <a:ea typeface="+mn-ea"/>
          <a:cs typeface="+mn-cs"/>
        </a:defRPr>
      </a:lvl4pPr>
      <a:lvl5pPr marL="1828664" algn="l" defTabSz="457166" rtl="0" eaLnBrk="1" latinLnBrk="0" hangingPunct="1">
        <a:defRPr sz="1800" kern="1200">
          <a:solidFill>
            <a:schemeClr val="tx1"/>
          </a:solidFill>
          <a:latin typeface="+mn-lt"/>
          <a:ea typeface="+mn-ea"/>
          <a:cs typeface="+mn-cs"/>
        </a:defRPr>
      </a:lvl5pPr>
      <a:lvl6pPr marL="2285829" algn="l" defTabSz="457166" rtl="0" eaLnBrk="1" latinLnBrk="0" hangingPunct="1">
        <a:defRPr sz="1800" kern="1200">
          <a:solidFill>
            <a:schemeClr val="tx1"/>
          </a:solidFill>
          <a:latin typeface="+mn-lt"/>
          <a:ea typeface="+mn-ea"/>
          <a:cs typeface="+mn-cs"/>
        </a:defRPr>
      </a:lvl6pPr>
      <a:lvl7pPr marL="2742995" algn="l" defTabSz="457166" rtl="0" eaLnBrk="1" latinLnBrk="0" hangingPunct="1">
        <a:defRPr sz="1800" kern="1200">
          <a:solidFill>
            <a:schemeClr val="tx1"/>
          </a:solidFill>
          <a:latin typeface="+mn-lt"/>
          <a:ea typeface="+mn-ea"/>
          <a:cs typeface="+mn-cs"/>
        </a:defRPr>
      </a:lvl7pPr>
      <a:lvl8pPr marL="3200160" algn="l" defTabSz="457166" rtl="0" eaLnBrk="1" latinLnBrk="0" hangingPunct="1">
        <a:defRPr sz="1800" kern="1200">
          <a:solidFill>
            <a:schemeClr val="tx1"/>
          </a:solidFill>
          <a:latin typeface="+mn-lt"/>
          <a:ea typeface="+mn-ea"/>
          <a:cs typeface="+mn-cs"/>
        </a:defRPr>
      </a:lvl8pPr>
      <a:lvl9pPr marL="3657326" algn="l" defTabSz="45716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Shape 5"/>
          <p:cNvSpPr>
            <a:spLocks noGrp="1"/>
          </p:cNvSpPr>
          <p:nvPr>
            <p:ph type="title"/>
          </p:nvPr>
        </p:nvSpPr>
        <p:spPr>
          <a:xfrm>
            <a:off x="334964" y="324002"/>
            <a:ext cx="11522075" cy="539667"/>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ctr">
            <a:normAutofit/>
          </a:bodyPr>
          <a:lstStyle/>
          <a:p>
            <a:r>
              <a:rPr lang="en-US"/>
              <a:t>Title</a:t>
            </a:r>
            <a:endParaRPr/>
          </a:p>
        </p:txBody>
      </p:sp>
      <p:pic>
        <p:nvPicPr>
          <p:cNvPr id="3" name="図 2">
            <a:extLst>
              <a:ext uri="{FF2B5EF4-FFF2-40B4-BE49-F238E27FC236}">
                <a16:creationId xmlns:a16="http://schemas.microsoft.com/office/drawing/2014/main" id="{55857C1D-F39E-EE42-B7F0-9F8DB81E178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
        <p:nvSpPr>
          <p:cNvPr id="2" name="Rectangle 1">
            <a:extLst>
              <a:ext uri="{FF2B5EF4-FFF2-40B4-BE49-F238E27FC236}">
                <a16:creationId xmlns:a16="http://schemas.microsoft.com/office/drawing/2014/main" id="{823460E6-A487-D0FD-9A18-55F7148C68BD}"/>
              </a:ext>
            </a:extLst>
          </p:cNvPr>
          <p:cNvSpPr/>
          <p:nvPr/>
        </p:nvSpPr>
        <p:spPr>
          <a:xfrm>
            <a:off x="1" y="6409588"/>
            <a:ext cx="11736987" cy="446276"/>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619125"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 name="Rectangle 3">
            <a:extLst>
              <a:ext uri="{FF2B5EF4-FFF2-40B4-BE49-F238E27FC236}">
                <a16:creationId xmlns:a16="http://schemas.microsoft.com/office/drawing/2014/main" id="{474A4FD6-B5F2-DBE8-8E52-E7DE25552574}"/>
              </a:ext>
            </a:extLst>
          </p:cNvPr>
          <p:cNvSpPr/>
          <p:nvPr/>
        </p:nvSpPr>
        <p:spPr>
          <a:xfrm rot="5400000">
            <a:off x="8758538" y="2980591"/>
            <a:ext cx="6407450" cy="446276"/>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619125"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 name="Rectangle 5">
            <a:extLst>
              <a:ext uri="{FF2B5EF4-FFF2-40B4-BE49-F238E27FC236}">
                <a16:creationId xmlns:a16="http://schemas.microsoft.com/office/drawing/2014/main" id="{84B8F80A-95C0-266B-1C53-90C0FF9D8A7B}"/>
              </a:ext>
            </a:extLst>
          </p:cNvPr>
          <p:cNvSpPr/>
          <p:nvPr/>
        </p:nvSpPr>
        <p:spPr>
          <a:xfrm>
            <a:off x="5250263" y="6562504"/>
            <a:ext cx="1691489" cy="196208"/>
          </a:xfrm>
          <a:prstGeom prst="rect">
            <a:avLst/>
          </a:prstGeom>
        </p:spPr>
        <p:txBody>
          <a:bodyPr wrap="none">
            <a:spAutoFit/>
          </a:bodyPr>
          <a:lstStyle/>
          <a:p>
            <a:pPr algn="ctr"/>
            <a:r>
              <a:rPr lang="en-US" sz="750">
                <a:solidFill>
                  <a:schemeClr val="bg2"/>
                </a:solidFill>
              </a:rPr>
              <a:t>Intel Confidential – Shared under NDA</a:t>
            </a:r>
          </a:p>
        </p:txBody>
      </p:sp>
      <p:sp>
        <p:nvSpPr>
          <p:cNvPr id="7" name="Rectangle 6">
            <a:extLst>
              <a:ext uri="{FF2B5EF4-FFF2-40B4-BE49-F238E27FC236}">
                <a16:creationId xmlns:a16="http://schemas.microsoft.com/office/drawing/2014/main" id="{9BEE9B07-6915-303A-DAFB-A8A485AB7E4D}"/>
              </a:ext>
            </a:extLst>
          </p:cNvPr>
          <p:cNvSpPr/>
          <p:nvPr/>
        </p:nvSpPr>
        <p:spPr>
          <a:xfrm>
            <a:off x="483012" y="6562504"/>
            <a:ext cx="1196161" cy="196208"/>
          </a:xfrm>
          <a:prstGeom prst="rect">
            <a:avLst/>
          </a:prstGeom>
        </p:spPr>
        <p:txBody>
          <a:bodyPr wrap="none">
            <a:spAutoFit/>
          </a:bodyPr>
          <a:lstStyle/>
          <a:p>
            <a:pPr algn="l"/>
            <a:r>
              <a:rPr lang="en-US" sz="750">
                <a:solidFill>
                  <a:schemeClr val="bg2"/>
                </a:solidFill>
              </a:rPr>
              <a:t>Network Platforms Group</a:t>
            </a:r>
          </a:p>
        </p:txBody>
      </p:sp>
      <p:pic>
        <p:nvPicPr>
          <p:cNvPr id="8" name="Graphic 7">
            <a:extLst>
              <a:ext uri="{FF2B5EF4-FFF2-40B4-BE49-F238E27FC236}">
                <a16:creationId xmlns:a16="http://schemas.microsoft.com/office/drawing/2014/main" id="{E77A8226-7B65-05D8-D94F-E49DB417A18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137467" y="6554735"/>
            <a:ext cx="476084" cy="177524"/>
          </a:xfrm>
          <a:prstGeom prst="rect">
            <a:avLst/>
          </a:prstGeom>
        </p:spPr>
      </p:pic>
      <p:sp>
        <p:nvSpPr>
          <p:cNvPr id="9" name="TextBox 8">
            <a:extLst>
              <a:ext uri="{FF2B5EF4-FFF2-40B4-BE49-F238E27FC236}">
                <a16:creationId xmlns:a16="http://schemas.microsoft.com/office/drawing/2014/main" id="{363C5CFA-7154-0661-77B0-3047341F295E}"/>
              </a:ext>
            </a:extLst>
          </p:cNvPr>
          <p:cNvSpPr txBox="1"/>
          <p:nvPr/>
        </p:nvSpPr>
        <p:spPr>
          <a:xfrm>
            <a:off x="11927869" y="6579175"/>
            <a:ext cx="89768" cy="923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1828754" rtl="0" fontAlgn="auto" latinLnBrk="0" hangingPunct="0">
              <a:lnSpc>
                <a:spcPct val="100000"/>
              </a:lnSpc>
              <a:spcBef>
                <a:spcPts val="0"/>
              </a:spcBef>
              <a:spcAft>
                <a:spcPts val="0"/>
              </a:spcAft>
              <a:buClrTx/>
              <a:buSzTx/>
              <a:buFontTx/>
              <a:buNone/>
              <a:tabLst/>
            </a:pPr>
            <a:fld id="{4F6B73DA-0149-4325-A7B8-AE29BD4BC701}" type="slidenum">
              <a:rPr kumimoji="0" lang="en-US" sz="600" b="0" i="0" u="none" strike="noStrike" cap="none" spc="0" normalizeH="0" baseline="0" smtClean="0">
                <a:ln>
                  <a:noFill/>
                </a:ln>
                <a:solidFill>
                  <a:schemeClr val="bg2"/>
                </a:solidFill>
                <a:effectLst/>
                <a:uFillTx/>
                <a:latin typeface="+mn-lt"/>
                <a:ea typeface="+mn-ea"/>
                <a:cs typeface="+mn-cs"/>
                <a:sym typeface="Helvetica Neue"/>
              </a:rPr>
              <a:pPr marL="0" marR="0" indent="0" algn="ctr" defTabSz="1828754" rtl="0" fontAlgn="auto" latinLnBrk="0" hangingPunct="0">
                <a:lnSpc>
                  <a:spcPct val="100000"/>
                </a:lnSpc>
                <a:spcBef>
                  <a:spcPts val="0"/>
                </a:spcBef>
                <a:spcAft>
                  <a:spcPts val="0"/>
                </a:spcAft>
                <a:buClrTx/>
                <a:buSzTx/>
                <a:buFontTx/>
                <a:buNone/>
                <a:tabLst/>
              </a:pPr>
              <a:t>‹#›</a:t>
            </a:fld>
            <a:endParaRPr kumimoji="0" lang="en-US" sz="600" b="0" i="0" u="none" strike="noStrike" cap="none" spc="0" normalizeH="0" baseline="0" err="1">
              <a:ln>
                <a:noFill/>
              </a:ln>
              <a:solidFill>
                <a:schemeClr val="bg2"/>
              </a:solidFill>
              <a:effectLst/>
              <a:uFillTx/>
              <a:latin typeface="+mn-lt"/>
              <a:ea typeface="+mn-ea"/>
              <a:cs typeface="+mn-cs"/>
              <a:sym typeface="Helvetica Neue"/>
            </a:endParaRPr>
          </a:p>
        </p:txBody>
      </p:sp>
    </p:spTree>
    <p:extLst>
      <p:ext uri="{BB962C8B-B14F-4D97-AF65-F5344CB8AC3E}">
        <p14:creationId xmlns:p14="http://schemas.microsoft.com/office/powerpoint/2010/main" val="397326743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marL="0" marR="0" indent="0" algn="l" defTabSz="231356" eaLnBrk="1" latinLnBrk="0" hangingPunct="1">
        <a:lnSpc>
          <a:spcPct val="100000"/>
        </a:lnSpc>
        <a:spcBef>
          <a:spcPts val="0"/>
        </a:spcBef>
        <a:spcAft>
          <a:spcPts val="0"/>
        </a:spcAft>
        <a:buClrTx/>
        <a:buSzTx/>
        <a:buFontTx/>
        <a:buNone/>
        <a:tabLst/>
        <a:defRPr kumimoji="1" sz="1950" b="1" i="0" u="none" strike="noStrike" cap="none" spc="0" baseline="0">
          <a:ln>
            <a:noFill/>
          </a:ln>
          <a:solidFill>
            <a:srgbClr val="000000"/>
          </a:solidFill>
          <a:uFillTx/>
          <a:latin typeface="Rakuten Sans" panose="020B0503020203020204" pitchFamily="34" charset="0"/>
          <a:ea typeface="+mj-ea"/>
          <a:cs typeface="Rakuten Sans" panose="020B0503020203020204" pitchFamily="34" charset="0"/>
          <a:sym typeface="メイリオ"/>
        </a:defRPr>
      </a:lvl1pPr>
      <a:lvl2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2pPr>
      <a:lvl3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3pPr>
      <a:lvl4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4pPr>
      <a:lvl5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5pPr>
      <a:lvl6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6pPr>
      <a:lvl7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7pPr>
      <a:lvl8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8pPr>
      <a:lvl9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9pPr>
    </p:titleStyle>
    <p:bodyStyle>
      <a:lvl1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1pPr>
      <a:lvl2pPr marL="348281"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2pPr>
      <a:lvl3pPr marL="473305"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3pPr>
      <a:lvl4pPr marL="598329"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4pPr>
      <a:lvl5pPr marL="723353"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5pPr>
      <a:lvl6pPr marL="848377"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6pPr>
      <a:lvl7pPr marL="973401"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7pPr>
      <a:lvl8pPr marL="1098425"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8pPr>
      <a:lvl9pPr marL="1223449"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9pPr>
    </p:bodyStyle>
    <p:otherStyle>
      <a:lvl1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1pPr>
      <a:lvl2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2pPr>
      <a:lvl3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3pPr>
      <a:lvl4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4pPr>
      <a:lvl5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5pPr>
      <a:lvl6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6pPr>
      <a:lvl7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7pPr>
      <a:lvl8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8pPr>
      <a:lvl9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9pPr>
    </p:otherStyle>
  </p:txStyles>
  <p:extLst>
    <p:ext uri="{27BBF7A9-308A-43DC-89C8-2F10F3537804}">
      <p15:sldGuideLst xmlns:p15="http://schemas.microsoft.com/office/powerpoint/2012/main">
        <p15:guide id="1" orient="horz" pos="648">
          <p15:clr>
            <a:srgbClr val="F26B43"/>
          </p15:clr>
        </p15:guide>
        <p15:guide id="2" pos="158">
          <p15:clr>
            <a:srgbClr val="F26B43"/>
          </p15:clr>
        </p15:guide>
        <p15:guide id="3" pos="5602">
          <p15:clr>
            <a:srgbClr val="F26B43"/>
          </p15:clr>
        </p15:guide>
        <p15:guide id="4" orient="horz" pos="389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Shape 5"/>
          <p:cNvSpPr>
            <a:spLocks noGrp="1"/>
          </p:cNvSpPr>
          <p:nvPr>
            <p:ph type="title"/>
          </p:nvPr>
        </p:nvSpPr>
        <p:spPr>
          <a:xfrm>
            <a:off x="334964" y="324002"/>
            <a:ext cx="11522075" cy="539667"/>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ctr">
            <a:normAutofit/>
          </a:bodyPr>
          <a:lstStyle/>
          <a:p>
            <a:r>
              <a:rPr lang="en-US"/>
              <a:t>Title</a:t>
            </a:r>
            <a:endParaRPr/>
          </a:p>
        </p:txBody>
      </p:sp>
      <p:pic>
        <p:nvPicPr>
          <p:cNvPr id="3" name="図 2">
            <a:extLst>
              <a:ext uri="{FF2B5EF4-FFF2-40B4-BE49-F238E27FC236}">
                <a16:creationId xmlns:a16="http://schemas.microsoft.com/office/drawing/2014/main" id="{55857C1D-F39E-EE42-B7F0-9F8DB81E178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Tree>
    <p:extLst>
      <p:ext uri="{BB962C8B-B14F-4D97-AF65-F5344CB8AC3E}">
        <p14:creationId xmlns:p14="http://schemas.microsoft.com/office/powerpoint/2010/main" val="220942249"/>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1" r:id="rId5"/>
    <p:sldLayoutId id="2147483720" r:id="rId6"/>
    <p:sldLayoutId id="2147483722" r:id="rId7"/>
    <p:sldLayoutId id="2147483723" r:id="rId8"/>
    <p:sldLayoutId id="2147483724" r:id="rId9"/>
  </p:sldLayoutIdLst>
  <p:transition spd="med"/>
  <p:hf hdr="0"/>
  <p:txStyles>
    <p:titleStyle>
      <a:lvl1pPr marL="0" marR="0" indent="0" algn="l" defTabSz="231356" eaLnBrk="1" latinLnBrk="0" hangingPunct="1">
        <a:lnSpc>
          <a:spcPct val="100000"/>
        </a:lnSpc>
        <a:spcBef>
          <a:spcPts val="0"/>
        </a:spcBef>
        <a:spcAft>
          <a:spcPts val="0"/>
        </a:spcAft>
        <a:buClrTx/>
        <a:buSzTx/>
        <a:buFontTx/>
        <a:buNone/>
        <a:tabLst/>
        <a:defRPr kumimoji="1" sz="1950" b="1" i="0" u="none" strike="noStrike" cap="none" spc="0" baseline="0">
          <a:ln>
            <a:noFill/>
          </a:ln>
          <a:solidFill>
            <a:srgbClr val="000000"/>
          </a:solidFill>
          <a:uFillTx/>
          <a:latin typeface="Rakuten Sans" panose="020B0503020203020204" pitchFamily="34" charset="0"/>
          <a:ea typeface="+mj-ea"/>
          <a:cs typeface="Rakuten Sans" panose="020B0503020203020204" pitchFamily="34" charset="0"/>
          <a:sym typeface="メイリオ"/>
        </a:defRPr>
      </a:lvl1pPr>
      <a:lvl2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2pPr>
      <a:lvl3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3pPr>
      <a:lvl4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4pPr>
      <a:lvl5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5pPr>
      <a:lvl6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6pPr>
      <a:lvl7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7pPr>
      <a:lvl8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8pPr>
      <a:lvl9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9pPr>
    </p:titleStyle>
    <p:bodyStyle>
      <a:lvl1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1pPr>
      <a:lvl2pPr marL="348281"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2pPr>
      <a:lvl3pPr marL="473305"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3pPr>
      <a:lvl4pPr marL="598329"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4pPr>
      <a:lvl5pPr marL="723353"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5pPr>
      <a:lvl6pPr marL="848377"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6pPr>
      <a:lvl7pPr marL="973401"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7pPr>
      <a:lvl8pPr marL="1098425"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8pPr>
      <a:lvl9pPr marL="1223449"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9pPr>
    </p:bodyStyle>
    <p:otherStyle>
      <a:lvl1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1pPr>
      <a:lvl2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2pPr>
      <a:lvl3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3pPr>
      <a:lvl4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4pPr>
      <a:lvl5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5pPr>
      <a:lvl6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6pPr>
      <a:lvl7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7pPr>
      <a:lvl8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8pPr>
      <a:lvl9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9pPr>
    </p:otherStyle>
  </p:txStyles>
  <p:extLst>
    <p:ext uri="{27BBF7A9-308A-43DC-89C8-2F10F3537804}">
      <p15:sldGuideLst xmlns:p15="http://schemas.microsoft.com/office/powerpoint/2012/main">
        <p15:guide id="1" orient="horz" pos="648">
          <p15:clr>
            <a:srgbClr val="F26B43"/>
          </p15:clr>
        </p15:guide>
        <p15:guide id="2" pos="158">
          <p15:clr>
            <a:srgbClr val="F26B43"/>
          </p15:clr>
        </p15:guide>
        <p15:guide id="3" pos="5602">
          <p15:clr>
            <a:srgbClr val="F26B43"/>
          </p15:clr>
        </p15:guide>
        <p15:guide id="4" orient="horz" pos="38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14.sv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hyperlink" Target="https://nephio.org/"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79F4BE2-8E4A-4003-B816-9E34781F7E88}"/>
              </a:ext>
            </a:extLst>
          </p:cNvPr>
          <p:cNvSpPr>
            <a:spLocks noGrp="1"/>
          </p:cNvSpPr>
          <p:nvPr>
            <p:ph type="title"/>
          </p:nvPr>
        </p:nvSpPr>
        <p:spPr>
          <a:xfrm>
            <a:off x="834242" y="932907"/>
            <a:ext cx="10523515" cy="2338275"/>
          </a:xfrm>
        </p:spPr>
        <p:txBody>
          <a:bodyPr lIns="53577" tIns="53577" rIns="53577" bIns="53577" anchor="ctr">
            <a:noAutofit/>
          </a:bodyPr>
          <a:lstStyle/>
          <a:p>
            <a:pPr algn="ctr"/>
            <a:r>
              <a:rPr lang="en-US" sz="4800" dirty="0"/>
              <a:t>Discussion on LCM of Cloud Native NF using Standardized K8S CRD Models</a:t>
            </a:r>
          </a:p>
        </p:txBody>
      </p:sp>
      <p:sp>
        <p:nvSpPr>
          <p:cNvPr id="3" name="TextBox 2">
            <a:extLst>
              <a:ext uri="{FF2B5EF4-FFF2-40B4-BE49-F238E27FC236}">
                <a16:creationId xmlns:a16="http://schemas.microsoft.com/office/drawing/2014/main" id="{89D10489-B54A-5D3D-26DD-61F34A39F244}"/>
              </a:ext>
            </a:extLst>
          </p:cNvPr>
          <p:cNvSpPr txBox="1"/>
          <p:nvPr/>
        </p:nvSpPr>
        <p:spPr>
          <a:xfrm>
            <a:off x="3047999" y="3349169"/>
            <a:ext cx="6096000" cy="592726"/>
          </a:xfrm>
          <a:prstGeom prst="rect">
            <a:avLst/>
          </a:prstGeom>
          <a:noFill/>
        </p:spPr>
        <p:txBody>
          <a:bodyPr wrap="square">
            <a:spAutoFit/>
          </a:bodyPr>
          <a:lstStyle/>
          <a:p>
            <a:pPr algn="ctr">
              <a:lnSpc>
                <a:spcPct val="150000"/>
              </a:lnSpc>
              <a:spcBef>
                <a:spcPts val="0"/>
              </a:spcBef>
            </a:pPr>
            <a:r>
              <a:rPr kumimoji="1" lang="en-GB" b="1" dirty="0">
                <a:solidFill>
                  <a:srgbClr val="FFFFFF"/>
                </a:solidFill>
                <a:latin typeface="Rakuten Sans" panose="020B0503020203020204" pitchFamily="34" charset="0"/>
                <a:ea typeface="+mj-ea"/>
                <a:sym typeface="メイリオ"/>
              </a:rPr>
              <a:t>08 July, 24</a:t>
            </a:r>
          </a:p>
        </p:txBody>
      </p:sp>
    </p:spTree>
    <p:extLst>
      <p:ext uri="{BB962C8B-B14F-4D97-AF65-F5344CB8AC3E}">
        <p14:creationId xmlns:p14="http://schemas.microsoft.com/office/powerpoint/2010/main" val="3102934450"/>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8621504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593089B-7E65-749A-9CE6-3FF158625783}"/>
              </a:ext>
            </a:extLst>
          </p:cNvPr>
          <p:cNvSpPr>
            <a:spLocks noGrp="1"/>
          </p:cNvSpPr>
          <p:nvPr>
            <p:ph type="title"/>
          </p:nvPr>
        </p:nvSpPr>
        <p:spPr/>
        <p:txBody>
          <a:bodyPr>
            <a:normAutofit/>
          </a:bodyPr>
          <a:lstStyle/>
          <a:p>
            <a:r>
              <a:rPr lang="en-GB" sz="2400"/>
              <a:t>Background</a:t>
            </a:r>
          </a:p>
        </p:txBody>
      </p:sp>
      <p:sp>
        <p:nvSpPr>
          <p:cNvPr id="11" name="TextBox 10">
            <a:extLst>
              <a:ext uri="{FF2B5EF4-FFF2-40B4-BE49-F238E27FC236}">
                <a16:creationId xmlns:a16="http://schemas.microsoft.com/office/drawing/2014/main" id="{13B681D9-254D-8A6D-021F-73A0B6E05FEC}"/>
              </a:ext>
            </a:extLst>
          </p:cNvPr>
          <p:cNvSpPr txBox="1"/>
          <p:nvPr/>
        </p:nvSpPr>
        <p:spPr>
          <a:xfrm>
            <a:off x="476520" y="991666"/>
            <a:ext cx="11236888" cy="2647904"/>
          </a:xfrm>
          <a:prstGeom prst="rect">
            <a:avLst/>
          </a:prstGeom>
          <a:noFill/>
        </p:spPr>
        <p:txBody>
          <a:bodyPr wrap="square" lIns="91440" tIns="45720" rIns="91440" bIns="45720" anchor="t">
            <a:spAutoFit/>
          </a:bodyPr>
          <a:lstStyle/>
          <a:p>
            <a:pPr marL="285750" indent="-285750">
              <a:spcBef>
                <a:spcPts val="0"/>
              </a:spcBef>
              <a:spcAft>
                <a:spcPts val="1200"/>
              </a:spcAft>
              <a:buFont typeface="Arial" panose="020B0604020202020204" pitchFamily="34" charset="0"/>
              <a:buChar char="•"/>
            </a:pPr>
            <a:r>
              <a:rPr lang="en-GB" sz="1400" dirty="0">
                <a:solidFill>
                  <a:schemeClr val="tx1"/>
                </a:solidFill>
                <a:ea typeface="SimSun"/>
              </a:rPr>
              <a:t>I</a:t>
            </a:r>
            <a:r>
              <a:rPr lang="en-US" sz="1400" dirty="0">
                <a:solidFill>
                  <a:schemeClr val="tx1"/>
                </a:solidFill>
                <a:ea typeface="SimSun"/>
              </a:rPr>
              <a:t>n large scale cloud deployment, </a:t>
            </a:r>
            <a:r>
              <a:rPr lang="en-GB" sz="1400" dirty="0">
                <a:solidFill>
                  <a:schemeClr val="tx1"/>
                </a:solidFill>
                <a:effectLst/>
                <a:ea typeface="SimSun"/>
              </a:rPr>
              <a:t>the management system conveys declarative description of the NF deployment requirements to the orchestrator for </a:t>
            </a:r>
            <a:r>
              <a:rPr lang="en-GB" sz="1400" dirty="0">
                <a:solidFill>
                  <a:schemeClr val="tx1"/>
                </a:solidFill>
                <a:ea typeface="SimSun"/>
              </a:rPr>
              <a:t>creation, modification and termination of cloud-native NFs</a:t>
            </a:r>
            <a:r>
              <a:rPr lang="en-GB" sz="1400" dirty="0">
                <a:solidFill>
                  <a:schemeClr val="tx1"/>
                </a:solidFill>
                <a:effectLst/>
                <a:ea typeface="SimSun"/>
              </a:rPr>
              <a:t>.</a:t>
            </a:r>
          </a:p>
          <a:p>
            <a:pPr marL="285750" indent="-285750">
              <a:spcBef>
                <a:spcPts val="0"/>
              </a:spcBef>
              <a:spcAft>
                <a:spcPts val="1200"/>
              </a:spcAft>
              <a:buFont typeface="Arial" panose="020B0604020202020204" pitchFamily="34" charset="0"/>
              <a:buChar char="•"/>
            </a:pPr>
            <a:r>
              <a:rPr lang="en-GB" sz="1400" dirty="0">
                <a:solidFill>
                  <a:schemeClr val="tx1"/>
                </a:solidFill>
                <a:effectLst/>
                <a:ea typeface="SimSun"/>
              </a:rPr>
              <a:t>The descriptor includes the requirements (e.g. artifacts, metadata, interface endpoints, performance requirement etc) for the orchestrator to select, configure or modify the appropriate cloud resources to host the workload of the cloud-native NF.</a:t>
            </a:r>
            <a:r>
              <a:rPr lang="en-GB" sz="1400" dirty="0">
                <a:solidFill>
                  <a:schemeClr val="tx1"/>
                </a:solidFill>
                <a:ea typeface="SimSun"/>
              </a:rPr>
              <a:t> </a:t>
            </a:r>
            <a:endParaRPr lang="en-GB" sz="1400" dirty="0">
              <a:solidFill>
                <a:schemeClr val="tx1"/>
              </a:solidFill>
              <a:effectLst/>
              <a:ea typeface="SimSun" panose="02010600030101010101" pitchFamily="2" charset="-122"/>
            </a:endParaRPr>
          </a:p>
          <a:p>
            <a:pPr marL="285750" indent="-285750">
              <a:spcBef>
                <a:spcPts val="0"/>
              </a:spcBef>
              <a:spcAft>
                <a:spcPts val="1200"/>
              </a:spcAft>
              <a:buFont typeface="Arial" panose="020B0604020202020204" pitchFamily="34" charset="0"/>
              <a:buChar char="•"/>
            </a:pPr>
            <a:r>
              <a:rPr lang="en-US" sz="1400" b="0" i="0" dirty="0">
                <a:solidFill>
                  <a:schemeClr val="tx1"/>
                </a:solidFill>
                <a:effectLst/>
                <a:highlight>
                  <a:srgbClr val="FFFFFF"/>
                </a:highlight>
              </a:rPr>
              <a:t>Declarative systems continuously evaluate the current state, determine the steps to realize the intended state as described in the descriptor, and then reconcile those states by modifying the current state. </a:t>
            </a:r>
          </a:p>
          <a:p>
            <a:pPr marL="285750" indent="-285750">
              <a:spcBef>
                <a:spcPts val="0"/>
              </a:spcBef>
              <a:spcAft>
                <a:spcPts val="1200"/>
              </a:spcAft>
              <a:buFont typeface="Arial" panose="020B0604020202020204" pitchFamily="34" charset="0"/>
              <a:buChar char="•"/>
            </a:pPr>
            <a:r>
              <a:rPr lang="en-US" sz="1400" dirty="0">
                <a:solidFill>
                  <a:schemeClr val="tx1"/>
                </a:solidFill>
                <a:highlight>
                  <a:srgbClr val="FFFFFF"/>
                </a:highlight>
                <a:ea typeface="SimSun"/>
              </a:rPr>
              <a:t>K8S Custom Resource Definition (CRD) implement</a:t>
            </a:r>
            <a:r>
              <a:rPr lang="en-US" altLang="zh-CN" sz="1400" dirty="0">
                <a:solidFill>
                  <a:schemeClr val="tx1"/>
                </a:solidFill>
                <a:highlight>
                  <a:srgbClr val="FFFFFF"/>
                </a:highlight>
                <a:ea typeface="SimSun"/>
              </a:rPr>
              <a:t>s</a:t>
            </a:r>
            <a:r>
              <a:rPr lang="en-US" sz="1400" dirty="0">
                <a:solidFill>
                  <a:schemeClr val="tx1"/>
                </a:solidFill>
                <a:highlight>
                  <a:srgbClr val="FFFFFF"/>
                </a:highlight>
                <a:ea typeface="SimSun"/>
              </a:rPr>
              <a:t> the above principle. It is </a:t>
            </a:r>
            <a:r>
              <a:rPr lang="en-US" sz="1400" dirty="0">
                <a:solidFill>
                  <a:schemeClr val="tx1"/>
                </a:solidFill>
              </a:rPr>
              <a:t>a</a:t>
            </a:r>
            <a:r>
              <a:rPr lang="en-US" sz="1400" dirty="0"/>
              <a:t> </a:t>
            </a:r>
            <a:r>
              <a:rPr lang="en-US" sz="1400" dirty="0">
                <a:effectLst/>
              </a:rPr>
              <a:t>schema-driven mechanism which allows for creation of customized objects on the K8S API server. The customized object is associated with </a:t>
            </a:r>
            <a:r>
              <a:rPr lang="en-US" sz="1400" dirty="0"/>
              <a:t>an operator which handles the imperative NF orchestration procedures to fulfill the declarative requirements defined in the custom resource model.  </a:t>
            </a:r>
            <a:endParaRPr lang="en-US" sz="1400" dirty="0">
              <a:solidFill>
                <a:schemeClr val="tx1"/>
              </a:solidFill>
              <a:highlight>
                <a:srgbClr val="FFFFFF"/>
              </a:highlight>
              <a:ea typeface="SimSun" panose="02010600030101010101" pitchFamily="2" charset="-122"/>
            </a:endParaRPr>
          </a:p>
          <a:p>
            <a:pPr marL="285750" indent="-285750">
              <a:spcBef>
                <a:spcPts val="0"/>
              </a:spcBef>
              <a:spcAft>
                <a:spcPts val="1200"/>
              </a:spcAft>
              <a:buFont typeface="Arial" panose="020B0604020202020204" pitchFamily="34" charset="0"/>
              <a:buChar char="•"/>
            </a:pPr>
            <a:endParaRPr lang="en-GB" sz="1400" dirty="0">
              <a:solidFill>
                <a:schemeClr val="tx1"/>
              </a:solidFill>
              <a:ea typeface="SimSun" panose="02010600030101010101" pitchFamily="2" charset="-122"/>
            </a:endParaRPr>
          </a:p>
        </p:txBody>
      </p:sp>
      <p:sp>
        <p:nvSpPr>
          <p:cNvPr id="2" name="Rectangle 1">
            <a:extLst>
              <a:ext uri="{FF2B5EF4-FFF2-40B4-BE49-F238E27FC236}">
                <a16:creationId xmlns:a16="http://schemas.microsoft.com/office/drawing/2014/main" id="{B88E53B6-3AA0-E93C-991D-B3D02E884C14}"/>
              </a:ext>
            </a:extLst>
          </p:cNvPr>
          <p:cNvSpPr/>
          <p:nvPr/>
        </p:nvSpPr>
        <p:spPr>
          <a:xfrm>
            <a:off x="4424624" y="5338634"/>
            <a:ext cx="527001" cy="5453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cxnSp>
        <p:nvCxnSpPr>
          <p:cNvPr id="5" name="Straight Arrow Connector 4">
            <a:extLst>
              <a:ext uri="{FF2B5EF4-FFF2-40B4-BE49-F238E27FC236}">
                <a16:creationId xmlns:a16="http://schemas.microsoft.com/office/drawing/2014/main" id="{695A5AC1-7DE4-6840-2C39-5F38D596B4A1}"/>
              </a:ext>
            </a:extLst>
          </p:cNvPr>
          <p:cNvCxnSpPr>
            <a:cxnSpLocks/>
          </p:cNvCxnSpPr>
          <p:nvPr/>
        </p:nvCxnSpPr>
        <p:spPr>
          <a:xfrm>
            <a:off x="5924550" y="4036592"/>
            <a:ext cx="1241426" cy="0"/>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7CCEFB3C-76AA-9764-B438-4BB4CC89BB8E}"/>
              </a:ext>
            </a:extLst>
          </p:cNvPr>
          <p:cNvCxnSpPr>
            <a:cxnSpLocks/>
          </p:cNvCxnSpPr>
          <p:nvPr/>
        </p:nvCxnSpPr>
        <p:spPr>
          <a:xfrm flipV="1">
            <a:off x="7908407" y="4351037"/>
            <a:ext cx="0" cy="923805"/>
          </a:xfrm>
          <a:prstGeom prst="straightConnector1">
            <a:avLst/>
          </a:prstGeom>
          <a:ln>
            <a:solidFill>
              <a:schemeClr val="accent4">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026ECC63-57F4-DA92-BAA0-003CC3F8649E}"/>
              </a:ext>
            </a:extLst>
          </p:cNvPr>
          <p:cNvSpPr txBox="1"/>
          <p:nvPr/>
        </p:nvSpPr>
        <p:spPr>
          <a:xfrm>
            <a:off x="7977151" y="4730507"/>
            <a:ext cx="1847850" cy="259430"/>
          </a:xfrm>
          <a:prstGeom prst="rect">
            <a:avLst/>
          </a:prstGeom>
          <a:noFill/>
        </p:spPr>
        <p:txBody>
          <a:bodyPr wrap="square" rtlCol="0">
            <a:spAutoFit/>
          </a:bodyPr>
          <a:lstStyle/>
          <a:p>
            <a:r>
              <a:rPr kumimoji="1" lang="en-GB" sz="1200">
                <a:solidFill>
                  <a:schemeClr val="accent4">
                    <a:lumMod val="75000"/>
                  </a:schemeClr>
                </a:solidFill>
              </a:rPr>
              <a:t>to match</a:t>
            </a:r>
          </a:p>
        </p:txBody>
      </p:sp>
      <p:sp>
        <p:nvSpPr>
          <p:cNvPr id="13" name="Rectangle: Rounded Corners 12">
            <a:extLst>
              <a:ext uri="{FF2B5EF4-FFF2-40B4-BE49-F238E27FC236}">
                <a16:creationId xmlns:a16="http://schemas.microsoft.com/office/drawing/2014/main" id="{935CE69F-D1B7-AE76-1BD5-D4146BF77CD6}"/>
              </a:ext>
            </a:extLst>
          </p:cNvPr>
          <p:cNvSpPr/>
          <p:nvPr/>
        </p:nvSpPr>
        <p:spPr>
          <a:xfrm>
            <a:off x="7165976" y="3767567"/>
            <a:ext cx="1409700" cy="583470"/>
          </a:xfrm>
          <a:prstGeom prst="roundRect">
            <a:avLst/>
          </a:pr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100" b="1" dirty="0">
                <a:solidFill>
                  <a:srgbClr val="C00000"/>
                </a:solidFill>
                <a:latin typeface="Calibri" panose="020F0502020204030204" pitchFamily="34" charset="0"/>
                <a:cs typeface="Calibri" panose="020F0502020204030204" pitchFamily="34" charset="0"/>
              </a:rPr>
              <a:t>Future state</a:t>
            </a:r>
          </a:p>
        </p:txBody>
      </p:sp>
      <p:sp>
        <p:nvSpPr>
          <p:cNvPr id="16" name="TextBox 15">
            <a:extLst>
              <a:ext uri="{FF2B5EF4-FFF2-40B4-BE49-F238E27FC236}">
                <a16:creationId xmlns:a16="http://schemas.microsoft.com/office/drawing/2014/main" id="{2B39FF75-C3B2-7A71-5B16-7B8342D99877}"/>
              </a:ext>
            </a:extLst>
          </p:cNvPr>
          <p:cNvSpPr txBox="1"/>
          <p:nvPr/>
        </p:nvSpPr>
        <p:spPr>
          <a:xfrm>
            <a:off x="6115974" y="3786402"/>
            <a:ext cx="858579" cy="259430"/>
          </a:xfrm>
          <a:prstGeom prst="rect">
            <a:avLst/>
          </a:prstGeom>
          <a:noFill/>
        </p:spPr>
        <p:txBody>
          <a:bodyPr wrap="square" rtlCol="0">
            <a:spAutoFit/>
          </a:bodyPr>
          <a:lstStyle/>
          <a:p>
            <a:r>
              <a:rPr kumimoji="1" lang="en-GB" sz="1200" dirty="0">
                <a:solidFill>
                  <a:srgbClr val="C00000"/>
                </a:solidFill>
              </a:rPr>
              <a:t>represent</a:t>
            </a:r>
          </a:p>
        </p:txBody>
      </p:sp>
      <p:sp>
        <p:nvSpPr>
          <p:cNvPr id="3" name="TextBox 2">
            <a:extLst>
              <a:ext uri="{FF2B5EF4-FFF2-40B4-BE49-F238E27FC236}">
                <a16:creationId xmlns:a16="http://schemas.microsoft.com/office/drawing/2014/main" id="{92949425-F293-ACBD-73BA-6F7EC15C8BB7}"/>
              </a:ext>
            </a:extLst>
          </p:cNvPr>
          <p:cNvSpPr txBox="1"/>
          <p:nvPr/>
        </p:nvSpPr>
        <p:spPr>
          <a:xfrm>
            <a:off x="3789364" y="4647474"/>
            <a:ext cx="2809869" cy="259430"/>
          </a:xfrm>
          <a:prstGeom prst="rect">
            <a:avLst/>
          </a:prstGeom>
          <a:noFill/>
        </p:spPr>
        <p:txBody>
          <a:bodyPr wrap="square" rtlCol="0">
            <a:spAutoFit/>
          </a:bodyPr>
          <a:lstStyle/>
          <a:p>
            <a:r>
              <a:rPr kumimoji="1" lang="en-GB" sz="1200"/>
              <a:t>Update status</a:t>
            </a:r>
          </a:p>
        </p:txBody>
      </p:sp>
      <p:sp>
        <p:nvSpPr>
          <p:cNvPr id="4" name="TextBox 3">
            <a:extLst>
              <a:ext uri="{FF2B5EF4-FFF2-40B4-BE49-F238E27FC236}">
                <a16:creationId xmlns:a16="http://schemas.microsoft.com/office/drawing/2014/main" id="{BB9C2074-C53B-9AB4-468C-7A23A7595846}"/>
              </a:ext>
            </a:extLst>
          </p:cNvPr>
          <p:cNvSpPr txBox="1"/>
          <p:nvPr/>
        </p:nvSpPr>
        <p:spPr>
          <a:xfrm>
            <a:off x="5509113" y="4618372"/>
            <a:ext cx="1241427" cy="425629"/>
          </a:xfrm>
          <a:prstGeom prst="rect">
            <a:avLst/>
          </a:prstGeom>
          <a:noFill/>
        </p:spPr>
        <p:txBody>
          <a:bodyPr wrap="square" rtlCol="0">
            <a:spAutoFit/>
          </a:bodyPr>
          <a:lstStyle/>
          <a:p>
            <a:r>
              <a:rPr kumimoji="1" lang="en-GB" sz="1200" dirty="0"/>
              <a:t>State change events</a:t>
            </a:r>
          </a:p>
        </p:txBody>
      </p:sp>
      <p:sp>
        <p:nvSpPr>
          <p:cNvPr id="6" name="Rectangle: Rounded Corners 5">
            <a:extLst>
              <a:ext uri="{FF2B5EF4-FFF2-40B4-BE49-F238E27FC236}">
                <a16:creationId xmlns:a16="http://schemas.microsoft.com/office/drawing/2014/main" id="{6CBB0720-A318-CC7E-44FA-2CCC605E764F}"/>
              </a:ext>
            </a:extLst>
          </p:cNvPr>
          <p:cNvSpPr/>
          <p:nvPr/>
        </p:nvSpPr>
        <p:spPr>
          <a:xfrm>
            <a:off x="4487199" y="3777834"/>
            <a:ext cx="1409700" cy="583470"/>
          </a:xfrm>
          <a:prstGeom prst="roundRect">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100" b="1" dirty="0">
                <a:solidFill>
                  <a:schemeClr val="tx1"/>
                </a:solidFill>
                <a:latin typeface="Calibri" panose="020F0502020204030204" pitchFamily="34" charset="0"/>
                <a:cs typeface="Calibri" panose="020F0502020204030204" pitchFamily="34" charset="0"/>
              </a:rPr>
              <a:t>Custom resource</a:t>
            </a:r>
          </a:p>
        </p:txBody>
      </p:sp>
      <p:sp>
        <p:nvSpPr>
          <p:cNvPr id="8" name="Rectangle: Rounded Corners 7">
            <a:extLst>
              <a:ext uri="{FF2B5EF4-FFF2-40B4-BE49-F238E27FC236}">
                <a16:creationId xmlns:a16="http://schemas.microsoft.com/office/drawing/2014/main" id="{469536CA-9840-53BC-8F9D-22457CAFD61A}"/>
              </a:ext>
            </a:extLst>
          </p:cNvPr>
          <p:cNvSpPr/>
          <p:nvPr/>
        </p:nvSpPr>
        <p:spPr>
          <a:xfrm>
            <a:off x="4294223" y="5196046"/>
            <a:ext cx="1940157" cy="856740"/>
          </a:xfrm>
          <a:prstGeom prst="roundRect">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100" b="1" dirty="0">
                <a:solidFill>
                  <a:schemeClr val="tx1"/>
                </a:solidFill>
                <a:latin typeface="Calibri" panose="020F0502020204030204" pitchFamily="34" charset="0"/>
                <a:cs typeface="Calibri" panose="020F0502020204030204" pitchFamily="34" charset="0"/>
              </a:rPr>
              <a:t>Operator</a:t>
            </a:r>
          </a:p>
        </p:txBody>
      </p:sp>
      <p:cxnSp>
        <p:nvCxnSpPr>
          <p:cNvPr id="12" name="Straight Arrow Connector 11">
            <a:extLst>
              <a:ext uri="{FF2B5EF4-FFF2-40B4-BE49-F238E27FC236}">
                <a16:creationId xmlns:a16="http://schemas.microsoft.com/office/drawing/2014/main" id="{1BC51073-59A6-E65B-C09F-671AAEA6FA9B}"/>
              </a:ext>
            </a:extLst>
          </p:cNvPr>
          <p:cNvCxnSpPr>
            <a:cxnSpLocks/>
            <a:stCxn id="8" idx="3"/>
            <a:endCxn id="14" idx="1"/>
          </p:cNvCxnSpPr>
          <p:nvPr/>
        </p:nvCxnSpPr>
        <p:spPr>
          <a:xfrm>
            <a:off x="6234380" y="5624416"/>
            <a:ext cx="931596" cy="1673"/>
          </a:xfrm>
          <a:prstGeom prst="straightConnector1">
            <a:avLst/>
          </a:prstGeom>
          <a:ln>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4" name="Rectangle: Rounded Corners 13">
            <a:extLst>
              <a:ext uri="{FF2B5EF4-FFF2-40B4-BE49-F238E27FC236}">
                <a16:creationId xmlns:a16="http://schemas.microsoft.com/office/drawing/2014/main" id="{28825EE3-2E9A-E7A1-805A-151C59F4E7D3}"/>
              </a:ext>
            </a:extLst>
          </p:cNvPr>
          <p:cNvSpPr/>
          <p:nvPr/>
        </p:nvSpPr>
        <p:spPr>
          <a:xfrm>
            <a:off x="7165976" y="5334354"/>
            <a:ext cx="1409700" cy="583470"/>
          </a:xfrm>
          <a:prstGeom prst="roundRect">
            <a:avLst/>
          </a:prstGeom>
          <a:noFill/>
          <a:ln w="2222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100" b="1" dirty="0">
                <a:solidFill>
                  <a:schemeClr val="accent5">
                    <a:lumMod val="75000"/>
                  </a:schemeClr>
                </a:solidFill>
                <a:latin typeface="Calibri" panose="020F0502020204030204" pitchFamily="34" charset="0"/>
                <a:cs typeface="Calibri" panose="020F0502020204030204" pitchFamily="34" charset="0"/>
              </a:rPr>
              <a:t>Current state</a:t>
            </a:r>
          </a:p>
        </p:txBody>
      </p:sp>
      <p:sp>
        <p:nvSpPr>
          <p:cNvPr id="17" name="TextBox 16">
            <a:extLst>
              <a:ext uri="{FF2B5EF4-FFF2-40B4-BE49-F238E27FC236}">
                <a16:creationId xmlns:a16="http://schemas.microsoft.com/office/drawing/2014/main" id="{16D1E34A-5532-4232-AC66-D3E3AE7570C2}"/>
              </a:ext>
            </a:extLst>
          </p:cNvPr>
          <p:cNvSpPr txBox="1"/>
          <p:nvPr/>
        </p:nvSpPr>
        <p:spPr>
          <a:xfrm>
            <a:off x="6394763" y="5351893"/>
            <a:ext cx="711553" cy="259430"/>
          </a:xfrm>
          <a:prstGeom prst="rect">
            <a:avLst/>
          </a:prstGeom>
          <a:noFill/>
        </p:spPr>
        <p:txBody>
          <a:bodyPr wrap="square" rtlCol="0">
            <a:spAutoFit/>
          </a:bodyPr>
          <a:lstStyle/>
          <a:p>
            <a:r>
              <a:rPr kumimoji="1" lang="en-GB" sz="1200" dirty="0">
                <a:solidFill>
                  <a:schemeClr val="accent5">
                    <a:lumMod val="75000"/>
                  </a:schemeClr>
                </a:solidFill>
              </a:rPr>
              <a:t>adjust</a:t>
            </a:r>
          </a:p>
        </p:txBody>
      </p:sp>
      <p:cxnSp>
        <p:nvCxnSpPr>
          <p:cNvPr id="18" name="Straight Arrow Connector 17">
            <a:extLst>
              <a:ext uri="{FF2B5EF4-FFF2-40B4-BE49-F238E27FC236}">
                <a16:creationId xmlns:a16="http://schemas.microsoft.com/office/drawing/2014/main" id="{EBF98AB2-E3E7-7DDB-87FE-D290413C5817}"/>
              </a:ext>
            </a:extLst>
          </p:cNvPr>
          <p:cNvCxnSpPr>
            <a:cxnSpLocks/>
          </p:cNvCxnSpPr>
          <p:nvPr/>
        </p:nvCxnSpPr>
        <p:spPr>
          <a:xfrm flipV="1">
            <a:off x="4951625" y="4371571"/>
            <a:ext cx="0" cy="81083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66FDC09E-3702-CD99-A7A7-4801482B52E9}"/>
              </a:ext>
            </a:extLst>
          </p:cNvPr>
          <p:cNvCxnSpPr>
            <a:cxnSpLocks/>
          </p:cNvCxnSpPr>
          <p:nvPr/>
        </p:nvCxnSpPr>
        <p:spPr>
          <a:xfrm>
            <a:off x="5526308" y="4351037"/>
            <a:ext cx="0" cy="83137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D72099E4-418F-459C-733F-845E8BA96DA2}"/>
              </a:ext>
            </a:extLst>
          </p:cNvPr>
          <p:cNvCxnSpPr>
            <a:cxnSpLocks/>
          </p:cNvCxnSpPr>
          <p:nvPr/>
        </p:nvCxnSpPr>
        <p:spPr>
          <a:xfrm>
            <a:off x="3279775" y="4045832"/>
            <a:ext cx="114982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41B9AD02-E185-5B0F-9643-52D5014DBEE8}"/>
              </a:ext>
            </a:extLst>
          </p:cNvPr>
          <p:cNvSpPr txBox="1"/>
          <p:nvPr/>
        </p:nvSpPr>
        <p:spPr>
          <a:xfrm>
            <a:off x="3270929" y="3779334"/>
            <a:ext cx="1241427" cy="259430"/>
          </a:xfrm>
          <a:prstGeom prst="rect">
            <a:avLst/>
          </a:prstGeom>
          <a:noFill/>
        </p:spPr>
        <p:txBody>
          <a:bodyPr wrap="square" rtlCol="0">
            <a:spAutoFit/>
          </a:bodyPr>
          <a:lstStyle/>
          <a:p>
            <a:r>
              <a:rPr kumimoji="1" lang="en-GB" sz="1200"/>
              <a:t>modifications</a:t>
            </a:r>
          </a:p>
        </p:txBody>
      </p:sp>
      <p:pic>
        <p:nvPicPr>
          <p:cNvPr id="28" name="Graphic 27" descr="User with solid fill">
            <a:extLst>
              <a:ext uri="{FF2B5EF4-FFF2-40B4-BE49-F238E27FC236}">
                <a16:creationId xmlns:a16="http://schemas.microsoft.com/office/drawing/2014/main" id="{AE3D8446-868A-6A36-DAFA-FF9060E4F40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68882" y="3662827"/>
            <a:ext cx="747530" cy="747530"/>
          </a:xfrm>
          <a:prstGeom prst="rect">
            <a:avLst/>
          </a:prstGeom>
        </p:spPr>
      </p:pic>
    </p:spTree>
    <p:extLst>
      <p:ext uri="{BB962C8B-B14F-4D97-AF65-F5344CB8AC3E}">
        <p14:creationId xmlns:p14="http://schemas.microsoft.com/office/powerpoint/2010/main" val="3903481646"/>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CF416-5C3A-DC0D-3109-65E19D4E4816}"/>
              </a:ext>
            </a:extLst>
          </p:cNvPr>
          <p:cNvSpPr>
            <a:spLocks noGrp="1"/>
          </p:cNvSpPr>
          <p:nvPr>
            <p:ph type="title"/>
          </p:nvPr>
        </p:nvSpPr>
        <p:spPr/>
        <p:txBody>
          <a:bodyPr/>
          <a:lstStyle/>
          <a:p>
            <a:r>
              <a:rPr lang="en-GB" sz="2000"/>
              <a:t>Problems Today with K8S CRD in Multi-Vendor Cloud Environment</a:t>
            </a:r>
            <a:endParaRPr lang="en-GB"/>
          </a:p>
        </p:txBody>
      </p:sp>
      <p:sp>
        <p:nvSpPr>
          <p:cNvPr id="3" name="Content Placeholder 2">
            <a:extLst>
              <a:ext uri="{FF2B5EF4-FFF2-40B4-BE49-F238E27FC236}">
                <a16:creationId xmlns:a16="http://schemas.microsoft.com/office/drawing/2014/main" id="{4B5B42E3-BA72-2CC5-21B2-F03361676175}"/>
              </a:ext>
            </a:extLst>
          </p:cNvPr>
          <p:cNvSpPr>
            <a:spLocks noGrp="1"/>
          </p:cNvSpPr>
          <p:nvPr>
            <p:ph sz="quarter" idx="10"/>
          </p:nvPr>
        </p:nvSpPr>
        <p:spPr>
          <a:xfrm>
            <a:off x="224635" y="1118394"/>
            <a:ext cx="5627618" cy="5161230"/>
          </a:xfrm>
        </p:spPr>
        <p:txBody>
          <a:bodyPr/>
          <a:lstStyle/>
          <a:p>
            <a:pPr marL="285750" indent="-285750">
              <a:spcBef>
                <a:spcPts val="0"/>
              </a:spcBef>
              <a:spcAft>
                <a:spcPts val="1200"/>
              </a:spcAft>
              <a:buFont typeface="Arial" panose="020B0604020202020204" pitchFamily="34" charset="0"/>
              <a:buChar char="•"/>
            </a:pPr>
            <a:r>
              <a:rPr lang="en-US" sz="1400" dirty="0">
                <a:solidFill>
                  <a:schemeClr val="tx1"/>
                </a:solidFill>
                <a:highlight>
                  <a:srgbClr val="FFFFFF"/>
                </a:highlight>
                <a:ea typeface="SimSun"/>
              </a:rPr>
              <a:t>Today, v</a:t>
            </a:r>
            <a:r>
              <a:rPr lang="en-US" sz="1400" dirty="0">
                <a:effectLst/>
              </a:rPr>
              <a:t>endors are implementing </a:t>
            </a:r>
            <a:r>
              <a:rPr lang="en-US" sz="1800" dirty="0">
                <a:solidFill>
                  <a:srgbClr val="252525"/>
                </a:solidFill>
                <a:effectLst/>
                <a:highlight>
                  <a:srgbClr val="FFFFFF"/>
                </a:highlight>
                <a:latin typeface="Times New Roman" panose="02020603050405020304" pitchFamily="18" charset="0"/>
                <a:ea typeface="SimSun" panose="02010600030101010101" pitchFamily="2" charset="-122"/>
              </a:rPr>
              <a:t>proprietary </a:t>
            </a:r>
            <a:r>
              <a:rPr lang="en-US" sz="1400" dirty="0">
                <a:effectLst/>
              </a:rPr>
              <a:t>customer resource models (CRD schemas) to manage their own NFs</a:t>
            </a:r>
            <a:r>
              <a:rPr lang="en-US" sz="1400" dirty="0">
                <a:solidFill>
                  <a:schemeClr val="tx1"/>
                </a:solidFill>
                <a:highlight>
                  <a:srgbClr val="FFFFFF"/>
                </a:highlight>
                <a:ea typeface="SimSun"/>
              </a:rPr>
              <a:t> in the cloud. </a:t>
            </a:r>
          </a:p>
          <a:p>
            <a:pPr marL="285750" indent="-285750">
              <a:spcBef>
                <a:spcPts val="0"/>
              </a:spcBef>
              <a:spcAft>
                <a:spcPts val="1200"/>
              </a:spcAft>
              <a:buFont typeface="Arial" panose="020B0604020202020204" pitchFamily="34" charset="0"/>
              <a:buChar char="•"/>
            </a:pPr>
            <a:r>
              <a:rPr lang="en-GB" sz="1400" dirty="0">
                <a:solidFill>
                  <a:schemeClr val="tx1"/>
                </a:solidFill>
                <a:ea typeface="SimSun"/>
              </a:rPr>
              <a:t>Without a standardized CRD schema,  there is no interoperable way for 3GPP management system to understand the vendor specific CRD contents and retrieve or construct the deployment requirements for each vendor’s NF. </a:t>
            </a:r>
          </a:p>
          <a:p>
            <a:pPr marL="285750" indent="-285750">
              <a:spcBef>
                <a:spcPts val="0"/>
              </a:spcBef>
              <a:spcAft>
                <a:spcPts val="1200"/>
              </a:spcAft>
              <a:buFont typeface="Arial" panose="020B0604020202020204" pitchFamily="34" charset="0"/>
              <a:buChar char="•"/>
            </a:pPr>
            <a:r>
              <a:rPr lang="en-GB" sz="1400" dirty="0">
                <a:solidFill>
                  <a:schemeClr val="tx1"/>
                </a:solidFill>
                <a:ea typeface="SimSun"/>
              </a:rPr>
              <a:t>In use cases where resources allocated for multi-vendor NFs need to be modified, coordinated, or jointly optimized by the 3GPP management system, there is no interoperable multi-vendor solutions today using K8S CRD approach. </a:t>
            </a:r>
          </a:p>
          <a:p>
            <a:pPr marL="285750" indent="-285750">
              <a:spcBef>
                <a:spcPts val="0"/>
              </a:spcBef>
              <a:spcAft>
                <a:spcPts val="1200"/>
              </a:spcAft>
              <a:buFont typeface="Arial" panose="020B0604020202020204" pitchFamily="34" charset="0"/>
              <a:buChar char="•"/>
            </a:pPr>
            <a:r>
              <a:rPr lang="en-GB" sz="1400" dirty="0">
                <a:solidFill>
                  <a:schemeClr val="tx1"/>
                </a:solidFill>
                <a:latin typeface="+mn-lt"/>
                <a:ea typeface="SimSun"/>
              </a:rPr>
              <a:t>Even within the same vendor, without a standard CRD schema, collaboration among different teams (</a:t>
            </a:r>
            <a:r>
              <a:rPr lang="en-US" sz="1400" dirty="0">
                <a:solidFill>
                  <a:schemeClr val="tx1"/>
                </a:solidFill>
                <a:latin typeface="+mn-lt"/>
                <a:ea typeface="SimSun"/>
              </a:rPr>
              <a:t>e.g.</a:t>
            </a:r>
            <a:r>
              <a:rPr lang="en-GB" sz="1400" dirty="0">
                <a:solidFill>
                  <a:schemeClr val="tx1"/>
                </a:solidFill>
                <a:latin typeface="+mn-lt"/>
                <a:ea typeface="SimSun"/>
              </a:rPr>
              <a:t> </a:t>
            </a:r>
            <a:r>
              <a:rPr lang="en-US" sz="1400" b="0" i="0" dirty="0">
                <a:solidFill>
                  <a:srgbClr val="1F2328"/>
                </a:solidFill>
                <a:effectLst/>
                <a:highlight>
                  <a:srgbClr val="FFFFFF"/>
                </a:highlight>
                <a:latin typeface="+mn-lt"/>
              </a:rPr>
              <a:t>NF </a:t>
            </a:r>
            <a:r>
              <a:rPr lang="en-US" sz="1400" dirty="0">
                <a:solidFill>
                  <a:srgbClr val="1F2328"/>
                </a:solidFill>
                <a:highlight>
                  <a:srgbClr val="FFFFFF"/>
                </a:highlight>
                <a:latin typeface="+mn-lt"/>
              </a:rPr>
              <a:t>developing team</a:t>
            </a:r>
            <a:r>
              <a:rPr lang="en-US" sz="1400" b="0" i="0" dirty="0">
                <a:solidFill>
                  <a:srgbClr val="1F2328"/>
                </a:solidFill>
                <a:effectLst/>
                <a:highlight>
                  <a:srgbClr val="FFFFFF"/>
                </a:highlight>
                <a:latin typeface="+mn-lt"/>
              </a:rPr>
              <a:t>, network service designers, NF deployment team, and infra deployment team) to express the NF resource requirements on the infrastructure </a:t>
            </a:r>
            <a:r>
              <a:rPr lang="en-US" altLang="zh-CN" sz="1400" b="0" i="0" dirty="0">
                <a:solidFill>
                  <a:srgbClr val="1F2328"/>
                </a:solidFill>
                <a:effectLst/>
                <a:highlight>
                  <a:srgbClr val="FFFFFF"/>
                </a:highlight>
                <a:latin typeface="+mn-lt"/>
              </a:rPr>
              <a:t>is</a:t>
            </a:r>
            <a:r>
              <a:rPr lang="en-US" sz="1400" b="0" i="0" dirty="0">
                <a:solidFill>
                  <a:srgbClr val="1F2328"/>
                </a:solidFill>
                <a:effectLst/>
                <a:highlight>
                  <a:srgbClr val="FFFFFF"/>
                </a:highlight>
                <a:latin typeface="+mn-lt"/>
              </a:rPr>
              <a:t> problematic.</a:t>
            </a:r>
            <a:endParaRPr lang="en-GB" sz="1400" dirty="0">
              <a:solidFill>
                <a:schemeClr val="tx1"/>
              </a:solidFill>
              <a:latin typeface="+mn-lt"/>
              <a:ea typeface="SimSun"/>
            </a:endParaRPr>
          </a:p>
          <a:p>
            <a:pPr marL="285750" indent="-285750">
              <a:spcBef>
                <a:spcPts val="0"/>
              </a:spcBef>
              <a:spcAft>
                <a:spcPts val="1200"/>
              </a:spcAft>
              <a:buFont typeface="Arial" panose="020B0604020202020204" pitchFamily="34" charset="0"/>
              <a:buChar char="•"/>
            </a:pPr>
            <a:r>
              <a:rPr lang="en-GB" sz="1400" dirty="0">
                <a:solidFill>
                  <a:schemeClr val="tx1"/>
                </a:solidFill>
                <a:ea typeface="SimSun"/>
              </a:rPr>
              <a:t>There is a strong need to standardize the CRD schema for different types of 3GPP NFs in RAN and core, to enhance interoperability in multi-vendor NFs cloud environment.</a:t>
            </a:r>
            <a:endParaRPr lang="en-GB" sz="1400" dirty="0">
              <a:solidFill>
                <a:schemeClr val="tx1"/>
              </a:solidFill>
              <a:ea typeface="SimSun" panose="02010600030101010101" pitchFamily="2" charset="-122"/>
            </a:endParaRPr>
          </a:p>
        </p:txBody>
      </p:sp>
      <p:sp>
        <p:nvSpPr>
          <p:cNvPr id="4" name="Rectangle 3">
            <a:extLst>
              <a:ext uri="{FF2B5EF4-FFF2-40B4-BE49-F238E27FC236}">
                <a16:creationId xmlns:a16="http://schemas.microsoft.com/office/drawing/2014/main" id="{7275E796-E30E-0248-C610-5956876F85F5}"/>
              </a:ext>
            </a:extLst>
          </p:cNvPr>
          <p:cNvSpPr/>
          <p:nvPr/>
        </p:nvSpPr>
        <p:spPr>
          <a:xfrm>
            <a:off x="7859172" y="1875663"/>
            <a:ext cx="1709082" cy="1200482"/>
          </a:xfrm>
          <a:prstGeom prst="rect">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kumimoji="1" lang="en-GB" sz="1200">
                <a:solidFill>
                  <a:schemeClr val="tx1"/>
                </a:solidFill>
              </a:rPr>
              <a:t>Orchestration system (K8S based)</a:t>
            </a:r>
          </a:p>
        </p:txBody>
      </p:sp>
      <p:sp>
        <p:nvSpPr>
          <p:cNvPr id="5" name="Rectangle 4">
            <a:extLst>
              <a:ext uri="{FF2B5EF4-FFF2-40B4-BE49-F238E27FC236}">
                <a16:creationId xmlns:a16="http://schemas.microsoft.com/office/drawing/2014/main" id="{10B2D66A-85CE-14A1-D525-729348A64DC4}"/>
              </a:ext>
            </a:extLst>
          </p:cNvPr>
          <p:cNvSpPr/>
          <p:nvPr/>
        </p:nvSpPr>
        <p:spPr>
          <a:xfrm>
            <a:off x="5951854" y="3266000"/>
            <a:ext cx="1788519" cy="1421423"/>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6" name="Rectangle 5">
            <a:extLst>
              <a:ext uri="{FF2B5EF4-FFF2-40B4-BE49-F238E27FC236}">
                <a16:creationId xmlns:a16="http://schemas.microsoft.com/office/drawing/2014/main" id="{63BC0055-F324-DCFB-1E89-1A6FFBA67338}"/>
              </a:ext>
            </a:extLst>
          </p:cNvPr>
          <p:cNvSpPr/>
          <p:nvPr/>
        </p:nvSpPr>
        <p:spPr>
          <a:xfrm>
            <a:off x="6420249" y="3489226"/>
            <a:ext cx="1058924" cy="452052"/>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0"/>
              </a:spcBef>
            </a:pPr>
            <a:r>
              <a:rPr kumimoji="1" lang="en-GB" sz="1200">
                <a:solidFill>
                  <a:schemeClr val="tx1"/>
                </a:solidFill>
              </a:rPr>
              <a:t>NF workload  </a:t>
            </a:r>
          </a:p>
          <a:p>
            <a:pPr algn="ctr">
              <a:spcBef>
                <a:spcPts val="0"/>
              </a:spcBef>
            </a:pPr>
            <a:r>
              <a:rPr kumimoji="1" lang="en-GB" sz="1200">
                <a:solidFill>
                  <a:schemeClr val="tx1"/>
                </a:solidFill>
              </a:rPr>
              <a:t>(vendor A)</a:t>
            </a:r>
          </a:p>
        </p:txBody>
      </p:sp>
      <p:sp>
        <p:nvSpPr>
          <p:cNvPr id="7" name="Rectangle 6">
            <a:extLst>
              <a:ext uri="{FF2B5EF4-FFF2-40B4-BE49-F238E27FC236}">
                <a16:creationId xmlns:a16="http://schemas.microsoft.com/office/drawing/2014/main" id="{DD66E7B4-6708-EBDC-85E6-0AB31E7C1568}"/>
              </a:ext>
            </a:extLst>
          </p:cNvPr>
          <p:cNvSpPr/>
          <p:nvPr/>
        </p:nvSpPr>
        <p:spPr>
          <a:xfrm>
            <a:off x="6537038" y="1055588"/>
            <a:ext cx="2494678" cy="384202"/>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200" dirty="0">
                <a:solidFill>
                  <a:schemeClr val="tx1"/>
                </a:solidFill>
              </a:rPr>
              <a:t>3GPP management system</a:t>
            </a:r>
          </a:p>
        </p:txBody>
      </p:sp>
      <p:sp>
        <p:nvSpPr>
          <p:cNvPr id="8" name="Rectangle 7">
            <a:extLst>
              <a:ext uri="{FF2B5EF4-FFF2-40B4-BE49-F238E27FC236}">
                <a16:creationId xmlns:a16="http://schemas.microsoft.com/office/drawing/2014/main" id="{C4CA7D50-D163-1D41-D106-18049EA0BCCA}"/>
              </a:ext>
            </a:extLst>
          </p:cNvPr>
          <p:cNvSpPr/>
          <p:nvPr/>
        </p:nvSpPr>
        <p:spPr>
          <a:xfrm>
            <a:off x="6014131" y="1884996"/>
            <a:ext cx="1733946" cy="1200482"/>
          </a:xfrm>
          <a:prstGeom prst="rect">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kumimoji="1" lang="en-GB" sz="1200">
                <a:solidFill>
                  <a:schemeClr val="tx1"/>
                </a:solidFill>
              </a:rPr>
              <a:t>Orchestration system (K8S based)</a:t>
            </a:r>
          </a:p>
        </p:txBody>
      </p:sp>
      <p:sp>
        <p:nvSpPr>
          <p:cNvPr id="10" name="Rectangle 9">
            <a:extLst>
              <a:ext uri="{FF2B5EF4-FFF2-40B4-BE49-F238E27FC236}">
                <a16:creationId xmlns:a16="http://schemas.microsoft.com/office/drawing/2014/main" id="{1E27BCEA-C6BE-219C-BB0B-873278227D83}"/>
              </a:ext>
            </a:extLst>
          </p:cNvPr>
          <p:cNvSpPr/>
          <p:nvPr/>
        </p:nvSpPr>
        <p:spPr>
          <a:xfrm>
            <a:off x="6168641" y="2253614"/>
            <a:ext cx="1354830" cy="347071"/>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200">
                <a:solidFill>
                  <a:schemeClr val="tx1"/>
                </a:solidFill>
              </a:rPr>
              <a:t>Operator</a:t>
            </a:r>
          </a:p>
          <a:p>
            <a:pPr algn="ctr">
              <a:spcBef>
                <a:spcPts val="0"/>
              </a:spcBef>
            </a:pPr>
            <a:r>
              <a:rPr kumimoji="1" lang="en-GB" sz="1200">
                <a:solidFill>
                  <a:schemeClr val="tx1"/>
                </a:solidFill>
              </a:rPr>
              <a:t>(vendor A)</a:t>
            </a:r>
          </a:p>
        </p:txBody>
      </p:sp>
      <p:sp>
        <p:nvSpPr>
          <p:cNvPr id="11" name="Rectangle 10">
            <a:extLst>
              <a:ext uri="{FF2B5EF4-FFF2-40B4-BE49-F238E27FC236}">
                <a16:creationId xmlns:a16="http://schemas.microsoft.com/office/drawing/2014/main" id="{F8118F3C-6092-6306-B8F7-5942B1937BA5}"/>
              </a:ext>
            </a:extLst>
          </p:cNvPr>
          <p:cNvSpPr/>
          <p:nvPr/>
        </p:nvSpPr>
        <p:spPr>
          <a:xfrm>
            <a:off x="6095494" y="4155585"/>
            <a:ext cx="1509340" cy="384202"/>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kumimoji="1" lang="en-GB" sz="1200">
                <a:solidFill>
                  <a:schemeClr val="tx1"/>
                </a:solidFill>
              </a:rPr>
              <a:t>Cluster A</a:t>
            </a:r>
          </a:p>
        </p:txBody>
      </p:sp>
      <p:sp>
        <p:nvSpPr>
          <p:cNvPr id="12" name="Rectangle 11">
            <a:extLst>
              <a:ext uri="{FF2B5EF4-FFF2-40B4-BE49-F238E27FC236}">
                <a16:creationId xmlns:a16="http://schemas.microsoft.com/office/drawing/2014/main" id="{11EB753D-7A4D-FC48-DD3E-28F0ECDFBB14}"/>
              </a:ext>
            </a:extLst>
          </p:cNvPr>
          <p:cNvSpPr/>
          <p:nvPr/>
        </p:nvSpPr>
        <p:spPr>
          <a:xfrm>
            <a:off x="6095494" y="3597532"/>
            <a:ext cx="1062622" cy="452052"/>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0"/>
              </a:spcBef>
            </a:pPr>
            <a:r>
              <a:rPr kumimoji="1" lang="en-GB" sz="1200">
                <a:solidFill>
                  <a:schemeClr val="tx1"/>
                </a:solidFill>
              </a:rPr>
              <a:t>NF workload </a:t>
            </a:r>
          </a:p>
          <a:p>
            <a:pPr algn="ctr">
              <a:spcBef>
                <a:spcPts val="0"/>
              </a:spcBef>
            </a:pPr>
            <a:r>
              <a:rPr kumimoji="1" lang="en-GB" sz="1200">
                <a:solidFill>
                  <a:schemeClr val="tx1"/>
                </a:solidFill>
              </a:rPr>
              <a:t>(vendor A)</a:t>
            </a:r>
          </a:p>
        </p:txBody>
      </p:sp>
      <p:cxnSp>
        <p:nvCxnSpPr>
          <p:cNvPr id="13" name="Straight Connector 12">
            <a:extLst>
              <a:ext uri="{FF2B5EF4-FFF2-40B4-BE49-F238E27FC236}">
                <a16:creationId xmlns:a16="http://schemas.microsoft.com/office/drawing/2014/main" id="{3726DE77-1C79-EDC4-3CD4-16BC82C9E2AA}"/>
              </a:ext>
            </a:extLst>
          </p:cNvPr>
          <p:cNvCxnSpPr>
            <a:cxnSpLocks/>
            <a:stCxn id="10" idx="2"/>
            <a:endCxn id="5" idx="0"/>
          </p:cNvCxnSpPr>
          <p:nvPr/>
        </p:nvCxnSpPr>
        <p:spPr>
          <a:xfrm>
            <a:off x="6846056" y="2600685"/>
            <a:ext cx="58" cy="6653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B5D29927-EB7D-2399-12B4-1850EE5BF24A}"/>
              </a:ext>
            </a:extLst>
          </p:cNvPr>
          <p:cNvSpPr/>
          <p:nvPr/>
        </p:nvSpPr>
        <p:spPr>
          <a:xfrm>
            <a:off x="8064960" y="2253614"/>
            <a:ext cx="1354830" cy="347071"/>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200">
                <a:solidFill>
                  <a:schemeClr val="tx1"/>
                </a:solidFill>
              </a:rPr>
              <a:t>Operator</a:t>
            </a:r>
          </a:p>
          <a:p>
            <a:pPr algn="ctr">
              <a:spcBef>
                <a:spcPts val="0"/>
              </a:spcBef>
            </a:pPr>
            <a:r>
              <a:rPr kumimoji="1" lang="en-GB" sz="1200">
                <a:solidFill>
                  <a:schemeClr val="tx1"/>
                </a:solidFill>
              </a:rPr>
              <a:t>(vendor B)</a:t>
            </a:r>
          </a:p>
        </p:txBody>
      </p:sp>
      <p:cxnSp>
        <p:nvCxnSpPr>
          <p:cNvPr id="15" name="Straight Connector 14">
            <a:extLst>
              <a:ext uri="{FF2B5EF4-FFF2-40B4-BE49-F238E27FC236}">
                <a16:creationId xmlns:a16="http://schemas.microsoft.com/office/drawing/2014/main" id="{7D4CA3DC-5937-D681-F488-BACE2D428B1B}"/>
              </a:ext>
            </a:extLst>
          </p:cNvPr>
          <p:cNvCxnSpPr>
            <a:cxnSpLocks/>
            <a:stCxn id="14" idx="2"/>
            <a:endCxn id="16" idx="0"/>
          </p:cNvCxnSpPr>
          <p:nvPr/>
        </p:nvCxnSpPr>
        <p:spPr>
          <a:xfrm flipH="1">
            <a:off x="8740432" y="2600685"/>
            <a:ext cx="1943" cy="6705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2D7DED51-1819-35DD-396F-827AD2AEB730}"/>
              </a:ext>
            </a:extLst>
          </p:cNvPr>
          <p:cNvSpPr/>
          <p:nvPr/>
        </p:nvSpPr>
        <p:spPr>
          <a:xfrm>
            <a:off x="7846172" y="3271283"/>
            <a:ext cx="1788519" cy="1421423"/>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7" name="Rectangle 16">
            <a:extLst>
              <a:ext uri="{FF2B5EF4-FFF2-40B4-BE49-F238E27FC236}">
                <a16:creationId xmlns:a16="http://schemas.microsoft.com/office/drawing/2014/main" id="{E7D3AF0F-2FA0-1C04-8023-76F93BBC462B}"/>
              </a:ext>
            </a:extLst>
          </p:cNvPr>
          <p:cNvSpPr/>
          <p:nvPr/>
        </p:nvSpPr>
        <p:spPr>
          <a:xfrm>
            <a:off x="8316206" y="3506324"/>
            <a:ext cx="1103584" cy="452052"/>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0"/>
              </a:spcBef>
            </a:pPr>
            <a:r>
              <a:rPr kumimoji="1" lang="en-GB" sz="1200">
                <a:solidFill>
                  <a:schemeClr val="tx1"/>
                </a:solidFill>
              </a:rPr>
              <a:t>NF workload  </a:t>
            </a:r>
          </a:p>
          <a:p>
            <a:pPr algn="ctr">
              <a:spcBef>
                <a:spcPts val="0"/>
              </a:spcBef>
            </a:pPr>
            <a:r>
              <a:rPr kumimoji="1" lang="en-GB" sz="1200">
                <a:solidFill>
                  <a:schemeClr val="tx1"/>
                </a:solidFill>
              </a:rPr>
              <a:t>(vendor B)</a:t>
            </a:r>
          </a:p>
        </p:txBody>
      </p:sp>
      <p:sp>
        <p:nvSpPr>
          <p:cNvPr id="18" name="Rectangle 17">
            <a:extLst>
              <a:ext uri="{FF2B5EF4-FFF2-40B4-BE49-F238E27FC236}">
                <a16:creationId xmlns:a16="http://schemas.microsoft.com/office/drawing/2014/main" id="{83F7A51E-9934-AD9D-4756-921C62F5E871}"/>
              </a:ext>
            </a:extLst>
          </p:cNvPr>
          <p:cNvSpPr/>
          <p:nvPr/>
        </p:nvSpPr>
        <p:spPr>
          <a:xfrm>
            <a:off x="7989813" y="4160868"/>
            <a:ext cx="1509340" cy="384202"/>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kumimoji="1" lang="en-GB" sz="1200">
                <a:solidFill>
                  <a:schemeClr val="tx1"/>
                </a:solidFill>
              </a:rPr>
              <a:t>Cluster B</a:t>
            </a:r>
          </a:p>
        </p:txBody>
      </p:sp>
      <p:sp>
        <p:nvSpPr>
          <p:cNvPr id="19" name="Rectangle 18">
            <a:extLst>
              <a:ext uri="{FF2B5EF4-FFF2-40B4-BE49-F238E27FC236}">
                <a16:creationId xmlns:a16="http://schemas.microsoft.com/office/drawing/2014/main" id="{935D43AB-546D-0782-CA51-19467276E95B}"/>
              </a:ext>
            </a:extLst>
          </p:cNvPr>
          <p:cNvSpPr/>
          <p:nvPr/>
        </p:nvSpPr>
        <p:spPr>
          <a:xfrm>
            <a:off x="7989812" y="3602815"/>
            <a:ext cx="1117345" cy="452052"/>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0"/>
              </a:spcBef>
            </a:pPr>
            <a:r>
              <a:rPr kumimoji="1" lang="en-GB" sz="1200">
                <a:solidFill>
                  <a:schemeClr val="tx1"/>
                </a:solidFill>
              </a:rPr>
              <a:t>NF workload  </a:t>
            </a:r>
          </a:p>
          <a:p>
            <a:pPr algn="ctr">
              <a:spcBef>
                <a:spcPts val="0"/>
              </a:spcBef>
            </a:pPr>
            <a:r>
              <a:rPr kumimoji="1" lang="en-GB" sz="1200">
                <a:solidFill>
                  <a:schemeClr val="tx1"/>
                </a:solidFill>
              </a:rPr>
              <a:t>(vendor B)</a:t>
            </a:r>
          </a:p>
        </p:txBody>
      </p:sp>
      <p:cxnSp>
        <p:nvCxnSpPr>
          <p:cNvPr id="20" name="Connector: Elbow 19">
            <a:extLst>
              <a:ext uri="{FF2B5EF4-FFF2-40B4-BE49-F238E27FC236}">
                <a16:creationId xmlns:a16="http://schemas.microsoft.com/office/drawing/2014/main" id="{EA57B82D-3195-67D5-222D-21BF466B31CE}"/>
              </a:ext>
            </a:extLst>
          </p:cNvPr>
          <p:cNvCxnSpPr>
            <a:cxnSpLocks/>
            <a:endCxn id="10" idx="0"/>
          </p:cNvCxnSpPr>
          <p:nvPr/>
        </p:nvCxnSpPr>
        <p:spPr>
          <a:xfrm rot="5400000">
            <a:off x="6810951" y="1474898"/>
            <a:ext cx="813822" cy="743611"/>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Connector: Elbow 20">
            <a:extLst>
              <a:ext uri="{FF2B5EF4-FFF2-40B4-BE49-F238E27FC236}">
                <a16:creationId xmlns:a16="http://schemas.microsoft.com/office/drawing/2014/main" id="{1BC6860F-45BB-867D-2362-F1D0B2D69AD3}"/>
              </a:ext>
            </a:extLst>
          </p:cNvPr>
          <p:cNvCxnSpPr>
            <a:cxnSpLocks/>
            <a:endCxn id="14" idx="0"/>
          </p:cNvCxnSpPr>
          <p:nvPr/>
        </p:nvCxnSpPr>
        <p:spPr>
          <a:xfrm rot="16200000" flipH="1">
            <a:off x="7932550" y="1443788"/>
            <a:ext cx="827737" cy="79191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C1394192-8708-0A93-132D-D8DEB0020B30}"/>
              </a:ext>
            </a:extLst>
          </p:cNvPr>
          <p:cNvCxnSpPr>
            <a:cxnSpLocks/>
          </p:cNvCxnSpPr>
          <p:nvPr/>
        </p:nvCxnSpPr>
        <p:spPr>
          <a:xfrm>
            <a:off x="8624425" y="2639695"/>
            <a:ext cx="1163303" cy="51799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29F02B3E-E8A3-61D1-E7A6-82585C382FE1}"/>
              </a:ext>
            </a:extLst>
          </p:cNvPr>
          <p:cNvSpPr txBox="1"/>
          <p:nvPr/>
        </p:nvSpPr>
        <p:spPr>
          <a:xfrm>
            <a:off x="9671742" y="2546579"/>
            <a:ext cx="2419400" cy="2972480"/>
          </a:xfrm>
          <a:prstGeom prst="rect">
            <a:avLst/>
          </a:prstGeom>
          <a:noFill/>
        </p:spPr>
        <p:txBody>
          <a:bodyPr wrap="square" rtlCol="0">
            <a:spAutoFit/>
          </a:bodyPr>
          <a:lstStyle/>
          <a:p>
            <a:r>
              <a:rPr kumimoji="1" lang="en-GB" sz="1200">
                <a:solidFill>
                  <a:srgbClr val="C00000"/>
                </a:solidFill>
              </a:rPr>
              <a:t>Each vendor manage its own NFs independently in isolated cloud resources, i.e. separate clusters or namespaces</a:t>
            </a:r>
          </a:p>
          <a:p>
            <a:r>
              <a:rPr kumimoji="1" lang="en-GB" sz="1200">
                <a:solidFill>
                  <a:srgbClr val="C00000"/>
                </a:solidFill>
              </a:rPr>
              <a:t>Management system cannot modify the deployment requirements in the CRDs.</a:t>
            </a:r>
          </a:p>
          <a:p>
            <a:r>
              <a:rPr kumimoji="1" lang="en-GB" sz="1200">
                <a:solidFill>
                  <a:srgbClr val="C00000"/>
                </a:solidFill>
              </a:rPr>
              <a:t>There is no centralized management, runtime resource coordination and joint optimisation</a:t>
            </a:r>
          </a:p>
          <a:p>
            <a:endParaRPr kumimoji="1" lang="en-GB" sz="1200">
              <a:solidFill>
                <a:srgbClr val="C00000"/>
              </a:solidFill>
            </a:endParaRPr>
          </a:p>
        </p:txBody>
      </p:sp>
      <p:sp>
        <p:nvSpPr>
          <p:cNvPr id="24" name="TextBox 23">
            <a:extLst>
              <a:ext uri="{FF2B5EF4-FFF2-40B4-BE49-F238E27FC236}">
                <a16:creationId xmlns:a16="http://schemas.microsoft.com/office/drawing/2014/main" id="{89BCCFAB-F733-EA3D-3C80-934F40A2AA45}"/>
              </a:ext>
            </a:extLst>
          </p:cNvPr>
          <p:cNvSpPr txBox="1"/>
          <p:nvPr/>
        </p:nvSpPr>
        <p:spPr>
          <a:xfrm>
            <a:off x="9725442" y="1969368"/>
            <a:ext cx="1929914" cy="259430"/>
          </a:xfrm>
          <a:prstGeom prst="rect">
            <a:avLst/>
          </a:prstGeom>
          <a:noFill/>
        </p:spPr>
        <p:txBody>
          <a:bodyPr wrap="square" rtlCol="0">
            <a:spAutoFit/>
          </a:bodyPr>
          <a:lstStyle/>
          <a:p>
            <a:r>
              <a:rPr kumimoji="1" lang="en-GB" sz="1200" b="1">
                <a:solidFill>
                  <a:schemeClr val="tx1">
                    <a:lumMod val="50000"/>
                    <a:lumOff val="50000"/>
                  </a:schemeClr>
                </a:solidFill>
              </a:rPr>
              <a:t>Vendor-specific CRDs</a:t>
            </a:r>
            <a:endParaRPr kumimoji="1" lang="en-GB" sz="1200">
              <a:solidFill>
                <a:schemeClr val="tx1">
                  <a:lumMod val="50000"/>
                  <a:lumOff val="50000"/>
                </a:schemeClr>
              </a:solidFill>
            </a:endParaRPr>
          </a:p>
        </p:txBody>
      </p:sp>
      <p:cxnSp>
        <p:nvCxnSpPr>
          <p:cNvPr id="25" name="Straight Connector 24">
            <a:extLst>
              <a:ext uri="{FF2B5EF4-FFF2-40B4-BE49-F238E27FC236}">
                <a16:creationId xmlns:a16="http://schemas.microsoft.com/office/drawing/2014/main" id="{2D4F4909-0251-57F2-57B9-EE1C1A3C5C9C}"/>
              </a:ext>
            </a:extLst>
          </p:cNvPr>
          <p:cNvCxnSpPr>
            <a:cxnSpLocks/>
            <a:stCxn id="36" idx="3"/>
          </p:cNvCxnSpPr>
          <p:nvPr/>
        </p:nvCxnSpPr>
        <p:spPr>
          <a:xfrm>
            <a:off x="8981067" y="1658245"/>
            <a:ext cx="806661" cy="32475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F2A68D41-443C-E084-83AD-2046E7076551}"/>
              </a:ext>
            </a:extLst>
          </p:cNvPr>
          <p:cNvSpPr txBox="1"/>
          <p:nvPr/>
        </p:nvSpPr>
        <p:spPr>
          <a:xfrm>
            <a:off x="6563115" y="1470494"/>
            <a:ext cx="996519" cy="397866"/>
          </a:xfrm>
          <a:prstGeom prst="rect">
            <a:avLst/>
          </a:prstGeom>
          <a:noFill/>
        </p:spPr>
        <p:txBody>
          <a:bodyPr wrap="square" rtlCol="0">
            <a:spAutoFit/>
          </a:bodyPr>
          <a:lstStyle/>
          <a:p>
            <a:r>
              <a:rPr kumimoji="1" lang="en-GB" sz="1100" dirty="0"/>
              <a:t>CRD based on schema A</a:t>
            </a:r>
          </a:p>
        </p:txBody>
      </p:sp>
      <p:cxnSp>
        <p:nvCxnSpPr>
          <p:cNvPr id="27" name="Straight Connector 26">
            <a:extLst>
              <a:ext uri="{FF2B5EF4-FFF2-40B4-BE49-F238E27FC236}">
                <a16:creationId xmlns:a16="http://schemas.microsoft.com/office/drawing/2014/main" id="{74ABA96C-4979-3586-1D11-87DDA59578C3}"/>
              </a:ext>
            </a:extLst>
          </p:cNvPr>
          <p:cNvCxnSpPr>
            <a:cxnSpLocks/>
          </p:cNvCxnSpPr>
          <p:nvPr/>
        </p:nvCxnSpPr>
        <p:spPr>
          <a:xfrm>
            <a:off x="7208869" y="2633444"/>
            <a:ext cx="2578859" cy="52425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72CA111E-FE91-C5FE-9418-919A2EAEEED0}"/>
              </a:ext>
            </a:extLst>
          </p:cNvPr>
          <p:cNvSpPr/>
          <p:nvPr/>
        </p:nvSpPr>
        <p:spPr>
          <a:xfrm>
            <a:off x="6063712" y="2344978"/>
            <a:ext cx="1354830" cy="347071"/>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200">
                <a:solidFill>
                  <a:schemeClr val="tx1"/>
                </a:solidFill>
              </a:rPr>
              <a:t>Operator</a:t>
            </a:r>
          </a:p>
          <a:p>
            <a:pPr algn="ctr">
              <a:spcBef>
                <a:spcPts val="0"/>
              </a:spcBef>
            </a:pPr>
            <a:r>
              <a:rPr kumimoji="1" lang="en-GB" sz="1200">
                <a:solidFill>
                  <a:schemeClr val="tx1"/>
                </a:solidFill>
              </a:rPr>
              <a:t>(vendor A)</a:t>
            </a:r>
          </a:p>
        </p:txBody>
      </p:sp>
      <p:sp>
        <p:nvSpPr>
          <p:cNvPr id="29" name="Rectangle 28">
            <a:extLst>
              <a:ext uri="{FF2B5EF4-FFF2-40B4-BE49-F238E27FC236}">
                <a16:creationId xmlns:a16="http://schemas.microsoft.com/office/drawing/2014/main" id="{9D539177-9AB1-7175-CEA0-158913AEDD53}"/>
              </a:ext>
            </a:extLst>
          </p:cNvPr>
          <p:cNvSpPr/>
          <p:nvPr/>
        </p:nvSpPr>
        <p:spPr>
          <a:xfrm>
            <a:off x="7984548" y="2351313"/>
            <a:ext cx="1354830" cy="347071"/>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200">
                <a:solidFill>
                  <a:schemeClr val="tx1"/>
                </a:solidFill>
              </a:rPr>
              <a:t>Operator</a:t>
            </a:r>
          </a:p>
          <a:p>
            <a:pPr algn="ctr">
              <a:spcBef>
                <a:spcPts val="0"/>
              </a:spcBef>
            </a:pPr>
            <a:r>
              <a:rPr kumimoji="1" lang="en-GB" sz="1200">
                <a:solidFill>
                  <a:schemeClr val="tx1"/>
                </a:solidFill>
              </a:rPr>
              <a:t>(vendor B)</a:t>
            </a:r>
          </a:p>
        </p:txBody>
      </p:sp>
      <p:cxnSp>
        <p:nvCxnSpPr>
          <p:cNvPr id="30" name="Straight Connector 29">
            <a:extLst>
              <a:ext uri="{FF2B5EF4-FFF2-40B4-BE49-F238E27FC236}">
                <a16:creationId xmlns:a16="http://schemas.microsoft.com/office/drawing/2014/main" id="{DC9C763C-44E1-0F7A-E18C-6D5B0DEF77E6}"/>
              </a:ext>
            </a:extLst>
          </p:cNvPr>
          <p:cNvCxnSpPr/>
          <p:nvPr/>
        </p:nvCxnSpPr>
        <p:spPr>
          <a:xfrm>
            <a:off x="7792050" y="3157694"/>
            <a:ext cx="0" cy="1656440"/>
          </a:xfrm>
          <a:prstGeom prst="line">
            <a:avLst/>
          </a:prstGeom>
          <a:ln w="15875"/>
        </p:spPr>
        <p:style>
          <a:lnRef idx="1">
            <a:schemeClr val="dk1"/>
          </a:lnRef>
          <a:fillRef idx="0">
            <a:schemeClr val="dk1"/>
          </a:fillRef>
          <a:effectRef idx="0">
            <a:schemeClr val="dk1"/>
          </a:effectRef>
          <a:fontRef idx="minor">
            <a:schemeClr val="tx1"/>
          </a:fontRef>
        </p:style>
      </p:cxnSp>
      <p:sp>
        <p:nvSpPr>
          <p:cNvPr id="31" name="TextBox 30">
            <a:extLst>
              <a:ext uri="{FF2B5EF4-FFF2-40B4-BE49-F238E27FC236}">
                <a16:creationId xmlns:a16="http://schemas.microsoft.com/office/drawing/2014/main" id="{055001D5-781E-B31E-4000-A47037C11016}"/>
              </a:ext>
            </a:extLst>
          </p:cNvPr>
          <p:cNvSpPr txBox="1"/>
          <p:nvPr/>
        </p:nvSpPr>
        <p:spPr>
          <a:xfrm>
            <a:off x="7748077" y="3075147"/>
            <a:ext cx="1929914" cy="259430"/>
          </a:xfrm>
          <a:prstGeom prst="rect">
            <a:avLst/>
          </a:prstGeom>
          <a:noFill/>
        </p:spPr>
        <p:txBody>
          <a:bodyPr wrap="square" rtlCol="0">
            <a:spAutoFit/>
          </a:bodyPr>
          <a:lstStyle/>
          <a:p>
            <a:r>
              <a:rPr kumimoji="1" lang="en-GB" sz="1200">
                <a:solidFill>
                  <a:schemeClr val="tx1"/>
                </a:solidFill>
              </a:rPr>
              <a:t>Isolated resource</a:t>
            </a:r>
          </a:p>
        </p:txBody>
      </p:sp>
      <p:sp>
        <p:nvSpPr>
          <p:cNvPr id="36" name="TextBox 35">
            <a:extLst>
              <a:ext uri="{FF2B5EF4-FFF2-40B4-BE49-F238E27FC236}">
                <a16:creationId xmlns:a16="http://schemas.microsoft.com/office/drawing/2014/main" id="{6F801B59-1710-F5B1-F30D-999CB19C44E0}"/>
              </a:ext>
            </a:extLst>
          </p:cNvPr>
          <p:cNvSpPr txBox="1"/>
          <p:nvPr/>
        </p:nvSpPr>
        <p:spPr>
          <a:xfrm>
            <a:off x="7984548" y="1459312"/>
            <a:ext cx="996519" cy="397866"/>
          </a:xfrm>
          <a:prstGeom prst="rect">
            <a:avLst/>
          </a:prstGeom>
          <a:noFill/>
        </p:spPr>
        <p:txBody>
          <a:bodyPr wrap="square" rtlCol="0">
            <a:spAutoFit/>
          </a:bodyPr>
          <a:lstStyle/>
          <a:p>
            <a:r>
              <a:rPr kumimoji="1" lang="en-GB" sz="1100" dirty="0"/>
              <a:t>CRD based on schema B</a:t>
            </a:r>
          </a:p>
        </p:txBody>
      </p:sp>
      <p:cxnSp>
        <p:nvCxnSpPr>
          <p:cNvPr id="38" name="Straight Connector 37">
            <a:extLst>
              <a:ext uri="{FF2B5EF4-FFF2-40B4-BE49-F238E27FC236}">
                <a16:creationId xmlns:a16="http://schemas.microsoft.com/office/drawing/2014/main" id="{C3278F18-A44D-6A36-B512-1E2B335C0147}"/>
              </a:ext>
            </a:extLst>
          </p:cNvPr>
          <p:cNvCxnSpPr>
            <a:cxnSpLocks/>
          </p:cNvCxnSpPr>
          <p:nvPr/>
        </p:nvCxnSpPr>
        <p:spPr>
          <a:xfrm flipV="1">
            <a:off x="9001109" y="1035502"/>
            <a:ext cx="676882" cy="21845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4E9C1EB1-37E0-AAF8-5644-ABABF73FCA67}"/>
              </a:ext>
            </a:extLst>
          </p:cNvPr>
          <p:cNvSpPr txBox="1"/>
          <p:nvPr/>
        </p:nvSpPr>
        <p:spPr>
          <a:xfrm>
            <a:off x="9656312" y="324002"/>
            <a:ext cx="2243998" cy="1422825"/>
          </a:xfrm>
          <a:prstGeom prst="rect">
            <a:avLst/>
          </a:prstGeom>
          <a:noFill/>
        </p:spPr>
        <p:txBody>
          <a:bodyPr wrap="square" rtlCol="0">
            <a:spAutoFit/>
          </a:bodyPr>
          <a:lstStyle/>
          <a:p>
            <a:r>
              <a:rPr kumimoji="1" lang="en-GB" sz="1200">
                <a:solidFill>
                  <a:srgbClr val="C00000"/>
                </a:solidFill>
              </a:rPr>
              <a:t>3GPP management system has no way to understand the content in the CRDs, and to retrieve or construct the deployment requirement information to </a:t>
            </a:r>
            <a:r>
              <a:rPr lang="en-GB" sz="1200">
                <a:solidFill>
                  <a:srgbClr val="C00000"/>
                </a:solidFill>
                <a:ea typeface="SimSun"/>
              </a:rPr>
              <a:t>modify</a:t>
            </a:r>
            <a:r>
              <a:rPr kumimoji="1" lang="en-GB" sz="1200">
                <a:solidFill>
                  <a:srgbClr val="C00000"/>
                </a:solidFill>
              </a:rPr>
              <a:t>, coordinate or jointly optimize the resource.</a:t>
            </a:r>
          </a:p>
        </p:txBody>
      </p:sp>
      <p:pic>
        <p:nvPicPr>
          <p:cNvPr id="42" name="Picture 2" descr="Kubernetes Operators Explained">
            <a:extLst>
              <a:ext uri="{FF2B5EF4-FFF2-40B4-BE49-F238E27FC236}">
                <a16:creationId xmlns:a16="http://schemas.microsoft.com/office/drawing/2014/main" id="{09D92AD3-3610-323F-C6F5-455485D3F97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1657"/>
          <a:stretch/>
        </p:blipFill>
        <p:spPr bwMode="auto">
          <a:xfrm>
            <a:off x="6135779" y="5152231"/>
            <a:ext cx="3619085" cy="1421423"/>
          </a:xfrm>
          <a:prstGeom prst="rect">
            <a:avLst/>
          </a:prstGeom>
          <a:noFill/>
          <a:extLst>
            <a:ext uri="{909E8E84-426E-40DD-AFC4-6F175D3DCCD1}">
              <a14:hiddenFill xmlns:a14="http://schemas.microsoft.com/office/drawing/2010/main">
                <a:solidFill>
                  <a:srgbClr val="FFFFFF"/>
                </a:solidFill>
              </a14:hiddenFill>
            </a:ext>
          </a:extLst>
        </p:spPr>
      </p:pic>
      <p:cxnSp>
        <p:nvCxnSpPr>
          <p:cNvPr id="44" name="Straight Connector 43">
            <a:extLst>
              <a:ext uri="{FF2B5EF4-FFF2-40B4-BE49-F238E27FC236}">
                <a16:creationId xmlns:a16="http://schemas.microsoft.com/office/drawing/2014/main" id="{20D5A399-062B-6ECA-7138-9E3C3762E0C2}"/>
              </a:ext>
            </a:extLst>
          </p:cNvPr>
          <p:cNvCxnSpPr/>
          <p:nvPr/>
        </p:nvCxnSpPr>
        <p:spPr>
          <a:xfrm>
            <a:off x="6978535" y="5246226"/>
            <a:ext cx="186292" cy="2474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49D4BDC-5763-53EE-59A4-C2C75BA7160D}"/>
              </a:ext>
            </a:extLst>
          </p:cNvPr>
          <p:cNvCxnSpPr>
            <a:cxnSpLocks/>
          </p:cNvCxnSpPr>
          <p:nvPr/>
        </p:nvCxnSpPr>
        <p:spPr>
          <a:xfrm flipV="1">
            <a:off x="6978535" y="5246226"/>
            <a:ext cx="171126" cy="2474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ECF73498-C5A3-467E-0EFB-1BB526A05840}"/>
              </a:ext>
            </a:extLst>
          </p:cNvPr>
          <p:cNvCxnSpPr/>
          <p:nvPr/>
        </p:nvCxnSpPr>
        <p:spPr>
          <a:xfrm>
            <a:off x="7945322" y="5645187"/>
            <a:ext cx="186292" cy="2474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B8CEFB4D-6ABD-3D31-1948-3274680190A3}"/>
              </a:ext>
            </a:extLst>
          </p:cNvPr>
          <p:cNvCxnSpPr>
            <a:cxnSpLocks/>
          </p:cNvCxnSpPr>
          <p:nvPr/>
        </p:nvCxnSpPr>
        <p:spPr>
          <a:xfrm flipV="1">
            <a:off x="7945322" y="5645187"/>
            <a:ext cx="171126" cy="2474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DAB8CE8D-D357-AB34-4C5D-01D601DC8DB3}"/>
              </a:ext>
            </a:extLst>
          </p:cNvPr>
          <p:cNvCxnSpPr/>
          <p:nvPr/>
        </p:nvCxnSpPr>
        <p:spPr>
          <a:xfrm>
            <a:off x="8574004" y="6150012"/>
            <a:ext cx="186292" cy="2474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2AE10699-31CE-1CC3-759D-4EF5D037A784}"/>
              </a:ext>
            </a:extLst>
          </p:cNvPr>
          <p:cNvCxnSpPr>
            <a:cxnSpLocks/>
          </p:cNvCxnSpPr>
          <p:nvPr/>
        </p:nvCxnSpPr>
        <p:spPr>
          <a:xfrm flipV="1">
            <a:off x="8574004" y="6150012"/>
            <a:ext cx="171126" cy="247497"/>
          </a:xfrm>
          <a:prstGeom prst="line">
            <a:avLst/>
          </a:prstGeom>
        </p:spPr>
        <p:style>
          <a:lnRef idx="1">
            <a:schemeClr val="accent1"/>
          </a:lnRef>
          <a:fillRef idx="0">
            <a:schemeClr val="accent1"/>
          </a:fillRef>
          <a:effectRef idx="0">
            <a:schemeClr val="accent1"/>
          </a:effectRef>
          <a:fontRef idx="minor">
            <a:schemeClr val="tx1"/>
          </a:fontRef>
        </p:style>
      </p:cxnSp>
      <p:sp>
        <p:nvSpPr>
          <p:cNvPr id="53" name="Rectangle 52">
            <a:extLst>
              <a:ext uri="{FF2B5EF4-FFF2-40B4-BE49-F238E27FC236}">
                <a16:creationId xmlns:a16="http://schemas.microsoft.com/office/drawing/2014/main" id="{9374BE0F-B5AF-E580-B8E7-F446A7215372}"/>
              </a:ext>
            </a:extLst>
          </p:cNvPr>
          <p:cNvSpPr/>
          <p:nvPr/>
        </p:nvSpPr>
        <p:spPr>
          <a:xfrm>
            <a:off x="7370438" y="6098964"/>
            <a:ext cx="348206" cy="360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cxnSp>
        <p:nvCxnSpPr>
          <p:cNvPr id="54" name="Straight Connector 53">
            <a:extLst>
              <a:ext uri="{FF2B5EF4-FFF2-40B4-BE49-F238E27FC236}">
                <a16:creationId xmlns:a16="http://schemas.microsoft.com/office/drawing/2014/main" id="{D3211557-D6C0-358B-6FAC-B57F36D2E7FB}"/>
              </a:ext>
            </a:extLst>
          </p:cNvPr>
          <p:cNvCxnSpPr>
            <a:cxnSpLocks/>
          </p:cNvCxnSpPr>
          <p:nvPr/>
        </p:nvCxnSpPr>
        <p:spPr>
          <a:xfrm flipV="1">
            <a:off x="8374538" y="5822498"/>
            <a:ext cx="1022469" cy="4044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12EF6A79-6EE0-2B59-19BC-291AF2F7C6E1}"/>
              </a:ext>
            </a:extLst>
          </p:cNvPr>
          <p:cNvSpPr txBox="1"/>
          <p:nvPr/>
        </p:nvSpPr>
        <p:spPr>
          <a:xfrm>
            <a:off x="9414274" y="5526800"/>
            <a:ext cx="2112583" cy="591829"/>
          </a:xfrm>
          <a:prstGeom prst="rect">
            <a:avLst/>
          </a:prstGeom>
          <a:noFill/>
        </p:spPr>
        <p:txBody>
          <a:bodyPr wrap="square" rtlCol="0">
            <a:spAutoFit/>
          </a:bodyPr>
          <a:lstStyle/>
          <a:p>
            <a:r>
              <a:rPr kumimoji="1" lang="en-GB" sz="1200">
                <a:solidFill>
                  <a:srgbClr val="C00000"/>
                </a:solidFill>
              </a:rPr>
              <a:t>The declarative control loop breaks, limited LCM capability.</a:t>
            </a:r>
          </a:p>
        </p:txBody>
      </p:sp>
      <p:cxnSp>
        <p:nvCxnSpPr>
          <p:cNvPr id="58" name="Straight Connector 57">
            <a:extLst>
              <a:ext uri="{FF2B5EF4-FFF2-40B4-BE49-F238E27FC236}">
                <a16:creationId xmlns:a16="http://schemas.microsoft.com/office/drawing/2014/main" id="{758EE2D4-E376-FB03-8E59-0BFF8E5CFD90}"/>
              </a:ext>
            </a:extLst>
          </p:cNvPr>
          <p:cNvCxnSpPr>
            <a:cxnSpLocks/>
            <a:endCxn id="56" idx="1"/>
          </p:cNvCxnSpPr>
          <p:nvPr/>
        </p:nvCxnSpPr>
        <p:spPr>
          <a:xfrm flipV="1">
            <a:off x="8809836" y="5822715"/>
            <a:ext cx="604438" cy="19248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14603B45-5A7E-90DF-3693-9AF4B598D220}"/>
              </a:ext>
            </a:extLst>
          </p:cNvPr>
          <p:cNvCxnSpPr>
            <a:cxnSpLocks/>
            <a:endCxn id="56" idx="1"/>
          </p:cNvCxnSpPr>
          <p:nvPr/>
        </p:nvCxnSpPr>
        <p:spPr>
          <a:xfrm>
            <a:off x="7349906" y="5455461"/>
            <a:ext cx="2064368" cy="36725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27" name="Rectangle 1026">
            <a:extLst>
              <a:ext uri="{FF2B5EF4-FFF2-40B4-BE49-F238E27FC236}">
                <a16:creationId xmlns:a16="http://schemas.microsoft.com/office/drawing/2014/main" id="{EC5C6832-EEF3-99D3-2C1B-2AE83D245168}"/>
              </a:ext>
            </a:extLst>
          </p:cNvPr>
          <p:cNvSpPr/>
          <p:nvPr/>
        </p:nvSpPr>
        <p:spPr>
          <a:xfrm>
            <a:off x="6103586" y="4754094"/>
            <a:ext cx="3395567" cy="198101"/>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kumimoji="1" lang="en-GB" sz="1200">
                <a:solidFill>
                  <a:schemeClr val="tx1"/>
                </a:solidFill>
              </a:rPr>
              <a:t>Cloud site</a:t>
            </a:r>
          </a:p>
        </p:txBody>
      </p:sp>
    </p:spTree>
    <p:extLst>
      <p:ext uri="{BB962C8B-B14F-4D97-AF65-F5344CB8AC3E}">
        <p14:creationId xmlns:p14="http://schemas.microsoft.com/office/powerpoint/2010/main" val="3945271954"/>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C2C5F66-FBBF-8782-F31E-A1B245F689A7}"/>
              </a:ext>
            </a:extLst>
          </p:cNvPr>
          <p:cNvSpPr/>
          <p:nvPr/>
        </p:nvSpPr>
        <p:spPr>
          <a:xfrm>
            <a:off x="4670280" y="2424370"/>
            <a:ext cx="1709082" cy="1200482"/>
          </a:xfrm>
          <a:prstGeom prst="rect">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kumimoji="1" lang="en-GB" sz="1200">
                <a:solidFill>
                  <a:schemeClr val="tx1"/>
                </a:solidFill>
              </a:rPr>
              <a:t>Orchestration system (K8S based)</a:t>
            </a:r>
          </a:p>
        </p:txBody>
      </p:sp>
      <p:sp>
        <p:nvSpPr>
          <p:cNvPr id="2" name="Title 1">
            <a:extLst>
              <a:ext uri="{FF2B5EF4-FFF2-40B4-BE49-F238E27FC236}">
                <a16:creationId xmlns:a16="http://schemas.microsoft.com/office/drawing/2014/main" id="{F6466A8F-9F00-B746-08B1-1ED1D1E210A7}"/>
              </a:ext>
            </a:extLst>
          </p:cNvPr>
          <p:cNvSpPr>
            <a:spLocks noGrp="1"/>
          </p:cNvSpPr>
          <p:nvPr>
            <p:ph type="title"/>
          </p:nvPr>
        </p:nvSpPr>
        <p:spPr/>
        <p:txBody>
          <a:bodyPr>
            <a:normAutofit/>
          </a:bodyPr>
          <a:lstStyle/>
          <a:p>
            <a:r>
              <a:rPr lang="en-GB" dirty="0"/>
              <a:t>Benefits of Standardized CRD  for Multi-Vendor Cloud (Single-Tenant Dedicated </a:t>
            </a:r>
            <a:r>
              <a:rPr lang="en-GB" altLang="zh-CN" sz="2000" dirty="0"/>
              <a:t>R</a:t>
            </a:r>
            <a:r>
              <a:rPr kumimoji="1" lang="en-GB" sz="2000" dirty="0"/>
              <a:t>esource</a:t>
            </a:r>
            <a:r>
              <a:rPr lang="en-GB" dirty="0"/>
              <a:t>)</a:t>
            </a:r>
          </a:p>
        </p:txBody>
      </p:sp>
      <p:sp>
        <p:nvSpPr>
          <p:cNvPr id="25" name="Rectangle 24">
            <a:extLst>
              <a:ext uri="{FF2B5EF4-FFF2-40B4-BE49-F238E27FC236}">
                <a16:creationId xmlns:a16="http://schemas.microsoft.com/office/drawing/2014/main" id="{D18F2761-3445-86B2-E21F-CEB90285C2CA}"/>
              </a:ext>
            </a:extLst>
          </p:cNvPr>
          <p:cNvSpPr/>
          <p:nvPr/>
        </p:nvSpPr>
        <p:spPr>
          <a:xfrm>
            <a:off x="2762962" y="3814707"/>
            <a:ext cx="1788519" cy="1421423"/>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21" name="Rectangle 20">
            <a:extLst>
              <a:ext uri="{FF2B5EF4-FFF2-40B4-BE49-F238E27FC236}">
                <a16:creationId xmlns:a16="http://schemas.microsoft.com/office/drawing/2014/main" id="{5AEE3024-7D86-FA48-44CD-97360FF658E5}"/>
              </a:ext>
            </a:extLst>
          </p:cNvPr>
          <p:cNvSpPr/>
          <p:nvPr/>
        </p:nvSpPr>
        <p:spPr>
          <a:xfrm>
            <a:off x="3231357" y="4037933"/>
            <a:ext cx="1058924" cy="452052"/>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0"/>
              </a:spcBef>
            </a:pPr>
            <a:r>
              <a:rPr kumimoji="1" lang="en-GB" sz="1200">
                <a:solidFill>
                  <a:schemeClr val="tx1"/>
                </a:solidFill>
              </a:rPr>
              <a:t>NF workload  </a:t>
            </a:r>
          </a:p>
          <a:p>
            <a:pPr algn="ctr">
              <a:spcBef>
                <a:spcPts val="0"/>
              </a:spcBef>
            </a:pPr>
            <a:r>
              <a:rPr kumimoji="1" lang="en-GB" sz="1200">
                <a:solidFill>
                  <a:schemeClr val="tx1"/>
                </a:solidFill>
              </a:rPr>
              <a:t>(vendor A)</a:t>
            </a:r>
          </a:p>
        </p:txBody>
      </p:sp>
      <p:sp>
        <p:nvSpPr>
          <p:cNvPr id="4" name="Rectangle 3">
            <a:extLst>
              <a:ext uri="{FF2B5EF4-FFF2-40B4-BE49-F238E27FC236}">
                <a16:creationId xmlns:a16="http://schemas.microsoft.com/office/drawing/2014/main" id="{23202E09-C7EE-00E9-CEE0-E3B05063B31F}"/>
              </a:ext>
            </a:extLst>
          </p:cNvPr>
          <p:cNvSpPr/>
          <p:nvPr/>
        </p:nvSpPr>
        <p:spPr>
          <a:xfrm>
            <a:off x="3348146" y="1604295"/>
            <a:ext cx="2494678" cy="384202"/>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200">
                <a:solidFill>
                  <a:schemeClr val="tx1"/>
                </a:solidFill>
              </a:rPr>
              <a:t>3GPP management system</a:t>
            </a:r>
          </a:p>
        </p:txBody>
      </p:sp>
      <p:sp>
        <p:nvSpPr>
          <p:cNvPr id="10" name="Rectangle 9">
            <a:extLst>
              <a:ext uri="{FF2B5EF4-FFF2-40B4-BE49-F238E27FC236}">
                <a16:creationId xmlns:a16="http://schemas.microsoft.com/office/drawing/2014/main" id="{EDF9C551-3EC2-3060-7981-D74EBA30EAD5}"/>
              </a:ext>
            </a:extLst>
          </p:cNvPr>
          <p:cNvSpPr/>
          <p:nvPr/>
        </p:nvSpPr>
        <p:spPr>
          <a:xfrm>
            <a:off x="2825239" y="2433703"/>
            <a:ext cx="1733946" cy="1200482"/>
          </a:xfrm>
          <a:prstGeom prst="rect">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kumimoji="1" lang="en-GB" sz="1200">
                <a:solidFill>
                  <a:schemeClr val="tx1"/>
                </a:solidFill>
              </a:rPr>
              <a:t>Orchestration system (K8S based)</a:t>
            </a:r>
          </a:p>
        </p:txBody>
      </p:sp>
      <p:sp>
        <p:nvSpPr>
          <p:cNvPr id="15" name="Rectangle 14">
            <a:extLst>
              <a:ext uri="{FF2B5EF4-FFF2-40B4-BE49-F238E27FC236}">
                <a16:creationId xmlns:a16="http://schemas.microsoft.com/office/drawing/2014/main" id="{3148BE98-AB2C-0F55-2489-F7304A36C561}"/>
              </a:ext>
            </a:extLst>
          </p:cNvPr>
          <p:cNvSpPr/>
          <p:nvPr/>
        </p:nvSpPr>
        <p:spPr>
          <a:xfrm>
            <a:off x="2979749" y="2802321"/>
            <a:ext cx="1354830" cy="347071"/>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200">
                <a:solidFill>
                  <a:schemeClr val="tx1"/>
                </a:solidFill>
              </a:rPr>
              <a:t>Operator</a:t>
            </a:r>
          </a:p>
          <a:p>
            <a:pPr algn="ctr">
              <a:spcBef>
                <a:spcPts val="0"/>
              </a:spcBef>
            </a:pPr>
            <a:r>
              <a:rPr kumimoji="1" lang="en-GB" sz="1200">
                <a:solidFill>
                  <a:schemeClr val="tx1"/>
                </a:solidFill>
              </a:rPr>
              <a:t>(vendor A)</a:t>
            </a:r>
          </a:p>
        </p:txBody>
      </p:sp>
      <p:sp>
        <p:nvSpPr>
          <p:cNvPr id="18" name="Rectangle 17">
            <a:extLst>
              <a:ext uri="{FF2B5EF4-FFF2-40B4-BE49-F238E27FC236}">
                <a16:creationId xmlns:a16="http://schemas.microsoft.com/office/drawing/2014/main" id="{A74F34E9-4A19-FD8D-6E5A-541C0AA616F4}"/>
              </a:ext>
            </a:extLst>
          </p:cNvPr>
          <p:cNvSpPr/>
          <p:nvPr/>
        </p:nvSpPr>
        <p:spPr>
          <a:xfrm>
            <a:off x="2906601" y="4704292"/>
            <a:ext cx="1543519" cy="384202"/>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kumimoji="1" lang="en-GB" sz="1200" dirty="0">
                <a:solidFill>
                  <a:schemeClr val="tx1"/>
                </a:solidFill>
              </a:rPr>
              <a:t>Cluster/namespace A</a:t>
            </a:r>
          </a:p>
        </p:txBody>
      </p:sp>
      <p:sp>
        <p:nvSpPr>
          <p:cNvPr id="19" name="Rectangle 18">
            <a:extLst>
              <a:ext uri="{FF2B5EF4-FFF2-40B4-BE49-F238E27FC236}">
                <a16:creationId xmlns:a16="http://schemas.microsoft.com/office/drawing/2014/main" id="{0C25C4BB-9EA0-4A49-7614-3CC0AB480807}"/>
              </a:ext>
            </a:extLst>
          </p:cNvPr>
          <p:cNvSpPr/>
          <p:nvPr/>
        </p:nvSpPr>
        <p:spPr>
          <a:xfrm>
            <a:off x="2906602" y="4146239"/>
            <a:ext cx="1062622" cy="452052"/>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0"/>
              </a:spcBef>
            </a:pPr>
            <a:r>
              <a:rPr kumimoji="1" lang="en-GB" sz="1200">
                <a:solidFill>
                  <a:schemeClr val="tx1"/>
                </a:solidFill>
              </a:rPr>
              <a:t>NF workload </a:t>
            </a:r>
          </a:p>
          <a:p>
            <a:pPr algn="ctr">
              <a:spcBef>
                <a:spcPts val="0"/>
              </a:spcBef>
            </a:pPr>
            <a:r>
              <a:rPr kumimoji="1" lang="en-GB" sz="1200">
                <a:solidFill>
                  <a:schemeClr val="tx1"/>
                </a:solidFill>
              </a:rPr>
              <a:t>(vendor A)</a:t>
            </a:r>
          </a:p>
        </p:txBody>
      </p:sp>
      <p:cxnSp>
        <p:nvCxnSpPr>
          <p:cNvPr id="24" name="Straight Connector 23">
            <a:extLst>
              <a:ext uri="{FF2B5EF4-FFF2-40B4-BE49-F238E27FC236}">
                <a16:creationId xmlns:a16="http://schemas.microsoft.com/office/drawing/2014/main" id="{9B324917-2FA1-7F26-8E53-39DF060ECAFF}"/>
              </a:ext>
            </a:extLst>
          </p:cNvPr>
          <p:cNvCxnSpPr>
            <a:cxnSpLocks/>
            <a:stCxn id="15" idx="2"/>
            <a:endCxn id="25" idx="0"/>
          </p:cNvCxnSpPr>
          <p:nvPr/>
        </p:nvCxnSpPr>
        <p:spPr>
          <a:xfrm>
            <a:off x="3657164" y="3149392"/>
            <a:ext cx="58" cy="6653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42794FB0-C11A-B9F7-DDCD-B300B0CF44A3}"/>
              </a:ext>
            </a:extLst>
          </p:cNvPr>
          <p:cNvSpPr/>
          <p:nvPr/>
        </p:nvSpPr>
        <p:spPr>
          <a:xfrm>
            <a:off x="4876068" y="2802321"/>
            <a:ext cx="1354830" cy="347071"/>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200">
                <a:solidFill>
                  <a:schemeClr val="tx1"/>
                </a:solidFill>
              </a:rPr>
              <a:t>Operator</a:t>
            </a:r>
          </a:p>
          <a:p>
            <a:pPr algn="ctr">
              <a:spcBef>
                <a:spcPts val="0"/>
              </a:spcBef>
            </a:pPr>
            <a:r>
              <a:rPr kumimoji="1" lang="en-GB" sz="1200">
                <a:solidFill>
                  <a:schemeClr val="tx1"/>
                </a:solidFill>
              </a:rPr>
              <a:t>(vendor B)</a:t>
            </a:r>
          </a:p>
        </p:txBody>
      </p:sp>
      <p:cxnSp>
        <p:nvCxnSpPr>
          <p:cNvPr id="34" name="Straight Connector 33">
            <a:extLst>
              <a:ext uri="{FF2B5EF4-FFF2-40B4-BE49-F238E27FC236}">
                <a16:creationId xmlns:a16="http://schemas.microsoft.com/office/drawing/2014/main" id="{D9ABA252-37DC-B4FB-1976-AE7BCCEB7D70}"/>
              </a:ext>
            </a:extLst>
          </p:cNvPr>
          <p:cNvCxnSpPr>
            <a:cxnSpLocks/>
            <a:stCxn id="28" idx="2"/>
            <a:endCxn id="37" idx="0"/>
          </p:cNvCxnSpPr>
          <p:nvPr/>
        </p:nvCxnSpPr>
        <p:spPr>
          <a:xfrm flipH="1">
            <a:off x="5551540" y="3149392"/>
            <a:ext cx="1943" cy="6705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6B3B65A8-2B5C-ECC6-0366-27AA8B5FA61A}"/>
              </a:ext>
            </a:extLst>
          </p:cNvPr>
          <p:cNvSpPr/>
          <p:nvPr/>
        </p:nvSpPr>
        <p:spPr>
          <a:xfrm>
            <a:off x="4657280" y="3819990"/>
            <a:ext cx="1788519" cy="1421423"/>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39" name="Rectangle 38">
            <a:extLst>
              <a:ext uri="{FF2B5EF4-FFF2-40B4-BE49-F238E27FC236}">
                <a16:creationId xmlns:a16="http://schemas.microsoft.com/office/drawing/2014/main" id="{2E88437A-3D72-0CB9-1A9C-093E610901A1}"/>
              </a:ext>
            </a:extLst>
          </p:cNvPr>
          <p:cNvSpPr/>
          <p:nvPr/>
        </p:nvSpPr>
        <p:spPr>
          <a:xfrm>
            <a:off x="5127314" y="4055031"/>
            <a:ext cx="1103584" cy="452052"/>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0"/>
              </a:spcBef>
            </a:pPr>
            <a:r>
              <a:rPr kumimoji="1" lang="en-GB" sz="1200">
                <a:solidFill>
                  <a:schemeClr val="tx1"/>
                </a:solidFill>
              </a:rPr>
              <a:t>NF workload  </a:t>
            </a:r>
          </a:p>
          <a:p>
            <a:pPr algn="ctr">
              <a:spcBef>
                <a:spcPts val="0"/>
              </a:spcBef>
            </a:pPr>
            <a:r>
              <a:rPr kumimoji="1" lang="en-GB" sz="1200">
                <a:solidFill>
                  <a:schemeClr val="tx1"/>
                </a:solidFill>
              </a:rPr>
              <a:t>(vendor B)</a:t>
            </a:r>
          </a:p>
        </p:txBody>
      </p:sp>
      <p:sp>
        <p:nvSpPr>
          <p:cNvPr id="40" name="Rectangle 39">
            <a:extLst>
              <a:ext uri="{FF2B5EF4-FFF2-40B4-BE49-F238E27FC236}">
                <a16:creationId xmlns:a16="http://schemas.microsoft.com/office/drawing/2014/main" id="{D0E1035B-71C2-AAC4-7B77-FFCC0CC4034F}"/>
              </a:ext>
            </a:extLst>
          </p:cNvPr>
          <p:cNvSpPr/>
          <p:nvPr/>
        </p:nvSpPr>
        <p:spPr>
          <a:xfrm>
            <a:off x="4734486" y="4710439"/>
            <a:ext cx="1644876" cy="384202"/>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kumimoji="1" lang="en-GB" sz="1200" dirty="0">
                <a:solidFill>
                  <a:schemeClr val="tx1"/>
                </a:solidFill>
              </a:rPr>
              <a:t>Cluster/namespace B</a:t>
            </a:r>
          </a:p>
        </p:txBody>
      </p:sp>
      <p:sp>
        <p:nvSpPr>
          <p:cNvPr id="41" name="Rectangle 40">
            <a:extLst>
              <a:ext uri="{FF2B5EF4-FFF2-40B4-BE49-F238E27FC236}">
                <a16:creationId xmlns:a16="http://schemas.microsoft.com/office/drawing/2014/main" id="{ED0F4C6B-821E-DDE9-3579-5D02D83CF771}"/>
              </a:ext>
            </a:extLst>
          </p:cNvPr>
          <p:cNvSpPr/>
          <p:nvPr/>
        </p:nvSpPr>
        <p:spPr>
          <a:xfrm>
            <a:off x="4800920" y="4151522"/>
            <a:ext cx="1117345" cy="452052"/>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0"/>
              </a:spcBef>
            </a:pPr>
            <a:r>
              <a:rPr kumimoji="1" lang="en-GB" sz="1200">
                <a:solidFill>
                  <a:schemeClr val="tx1"/>
                </a:solidFill>
              </a:rPr>
              <a:t>NF workload  </a:t>
            </a:r>
          </a:p>
          <a:p>
            <a:pPr algn="ctr">
              <a:spcBef>
                <a:spcPts val="0"/>
              </a:spcBef>
            </a:pPr>
            <a:r>
              <a:rPr kumimoji="1" lang="en-GB" sz="1200">
                <a:solidFill>
                  <a:schemeClr val="tx1"/>
                </a:solidFill>
              </a:rPr>
              <a:t>(vendor B)</a:t>
            </a:r>
          </a:p>
        </p:txBody>
      </p:sp>
      <p:cxnSp>
        <p:nvCxnSpPr>
          <p:cNvPr id="44" name="Connector: Elbow 43">
            <a:extLst>
              <a:ext uri="{FF2B5EF4-FFF2-40B4-BE49-F238E27FC236}">
                <a16:creationId xmlns:a16="http://schemas.microsoft.com/office/drawing/2014/main" id="{51B4C74D-DFAF-C1D4-9FF8-4A8A669579E6}"/>
              </a:ext>
            </a:extLst>
          </p:cNvPr>
          <p:cNvCxnSpPr>
            <a:cxnSpLocks/>
            <a:endCxn id="15" idx="0"/>
          </p:cNvCxnSpPr>
          <p:nvPr/>
        </p:nvCxnSpPr>
        <p:spPr>
          <a:xfrm rot="5400000">
            <a:off x="3622059" y="2023605"/>
            <a:ext cx="813822" cy="743611"/>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Connector: Elbow 45">
            <a:extLst>
              <a:ext uri="{FF2B5EF4-FFF2-40B4-BE49-F238E27FC236}">
                <a16:creationId xmlns:a16="http://schemas.microsoft.com/office/drawing/2014/main" id="{E1FD9500-2B6C-3CDA-DA91-21A5B1C697A4}"/>
              </a:ext>
            </a:extLst>
          </p:cNvPr>
          <p:cNvCxnSpPr>
            <a:cxnSpLocks/>
            <a:endCxn id="28" idx="0"/>
          </p:cNvCxnSpPr>
          <p:nvPr/>
        </p:nvCxnSpPr>
        <p:spPr>
          <a:xfrm rot="16200000" flipH="1">
            <a:off x="4743658" y="1992495"/>
            <a:ext cx="827737" cy="79191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9" name="TextBox 78">
            <a:extLst>
              <a:ext uri="{FF2B5EF4-FFF2-40B4-BE49-F238E27FC236}">
                <a16:creationId xmlns:a16="http://schemas.microsoft.com/office/drawing/2014/main" id="{9C4DFFAC-D289-23A4-BC24-BD19BA641F9D}"/>
              </a:ext>
            </a:extLst>
          </p:cNvPr>
          <p:cNvSpPr txBox="1"/>
          <p:nvPr/>
        </p:nvSpPr>
        <p:spPr>
          <a:xfrm>
            <a:off x="1295845" y="5474872"/>
            <a:ext cx="2509020" cy="259430"/>
          </a:xfrm>
          <a:prstGeom prst="rect">
            <a:avLst/>
          </a:prstGeom>
          <a:noFill/>
        </p:spPr>
        <p:txBody>
          <a:bodyPr wrap="none" rtlCol="0">
            <a:spAutoFit/>
          </a:bodyPr>
          <a:lstStyle/>
          <a:p>
            <a:r>
              <a:rPr kumimoji="1" lang="en-US" altLang="zh-CN" sz="1200" dirty="0"/>
              <a:t>Single-tenant dedicated </a:t>
            </a:r>
            <a:r>
              <a:rPr kumimoji="1" lang="en-GB" sz="1200" dirty="0"/>
              <a:t>resource</a:t>
            </a:r>
          </a:p>
        </p:txBody>
      </p:sp>
      <p:cxnSp>
        <p:nvCxnSpPr>
          <p:cNvPr id="113" name="Straight Connector 112">
            <a:extLst>
              <a:ext uri="{FF2B5EF4-FFF2-40B4-BE49-F238E27FC236}">
                <a16:creationId xmlns:a16="http://schemas.microsoft.com/office/drawing/2014/main" id="{48316306-5369-B6E9-AEB9-BE7E34CDE46E}"/>
              </a:ext>
            </a:extLst>
          </p:cNvPr>
          <p:cNvCxnSpPr>
            <a:cxnSpLocks/>
          </p:cNvCxnSpPr>
          <p:nvPr/>
        </p:nvCxnSpPr>
        <p:spPr>
          <a:xfrm>
            <a:off x="5435533" y="3188402"/>
            <a:ext cx="1163303" cy="51799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4" name="TextBox 113">
            <a:extLst>
              <a:ext uri="{FF2B5EF4-FFF2-40B4-BE49-F238E27FC236}">
                <a16:creationId xmlns:a16="http://schemas.microsoft.com/office/drawing/2014/main" id="{762DFB52-0519-8582-7F05-1B9C0FC74E01}"/>
              </a:ext>
            </a:extLst>
          </p:cNvPr>
          <p:cNvSpPr txBox="1"/>
          <p:nvPr/>
        </p:nvSpPr>
        <p:spPr>
          <a:xfrm>
            <a:off x="6598836" y="3532560"/>
            <a:ext cx="2100664" cy="591829"/>
          </a:xfrm>
          <a:prstGeom prst="rect">
            <a:avLst/>
          </a:prstGeom>
          <a:noFill/>
        </p:spPr>
        <p:txBody>
          <a:bodyPr wrap="square" rtlCol="0">
            <a:spAutoFit/>
          </a:bodyPr>
          <a:lstStyle/>
          <a:p>
            <a:r>
              <a:rPr kumimoji="1" lang="en-GB" sz="1200">
                <a:solidFill>
                  <a:schemeClr val="tx1">
                    <a:lumMod val="50000"/>
                    <a:lumOff val="50000"/>
                  </a:schemeClr>
                </a:solidFill>
              </a:rPr>
              <a:t>Each vendor’s operator still manage its own NFs in isolated cloud resources.</a:t>
            </a:r>
          </a:p>
        </p:txBody>
      </p:sp>
      <p:sp>
        <p:nvSpPr>
          <p:cNvPr id="123" name="TextBox 122">
            <a:extLst>
              <a:ext uri="{FF2B5EF4-FFF2-40B4-BE49-F238E27FC236}">
                <a16:creationId xmlns:a16="http://schemas.microsoft.com/office/drawing/2014/main" id="{E798A01B-8EE0-2572-83AC-F1D0C5DFC961}"/>
              </a:ext>
            </a:extLst>
          </p:cNvPr>
          <p:cNvSpPr txBox="1"/>
          <p:nvPr/>
        </p:nvSpPr>
        <p:spPr>
          <a:xfrm>
            <a:off x="6648866" y="2181355"/>
            <a:ext cx="1929914" cy="425629"/>
          </a:xfrm>
          <a:prstGeom prst="rect">
            <a:avLst/>
          </a:prstGeom>
          <a:noFill/>
        </p:spPr>
        <p:txBody>
          <a:bodyPr wrap="square" rtlCol="0">
            <a:spAutoFit/>
          </a:bodyPr>
          <a:lstStyle/>
          <a:p>
            <a:r>
              <a:rPr kumimoji="1" lang="en-GB" sz="1200" b="1">
                <a:solidFill>
                  <a:schemeClr val="tx1">
                    <a:lumMod val="50000"/>
                    <a:lumOff val="50000"/>
                  </a:schemeClr>
                </a:solidFill>
              </a:rPr>
              <a:t>Common standardized CRDs</a:t>
            </a:r>
            <a:endParaRPr kumimoji="1" lang="en-GB" sz="1200">
              <a:solidFill>
                <a:schemeClr val="tx1">
                  <a:lumMod val="50000"/>
                  <a:lumOff val="50000"/>
                </a:schemeClr>
              </a:solidFill>
            </a:endParaRPr>
          </a:p>
        </p:txBody>
      </p:sp>
      <p:cxnSp>
        <p:nvCxnSpPr>
          <p:cNvPr id="3" name="Straight Connector 2">
            <a:extLst>
              <a:ext uri="{FF2B5EF4-FFF2-40B4-BE49-F238E27FC236}">
                <a16:creationId xmlns:a16="http://schemas.microsoft.com/office/drawing/2014/main" id="{64FF9D7D-156F-E951-1022-99D6ADB3BCA9}"/>
              </a:ext>
            </a:extLst>
          </p:cNvPr>
          <p:cNvCxnSpPr>
            <a:cxnSpLocks/>
            <a:stCxn id="123" idx="1"/>
          </p:cNvCxnSpPr>
          <p:nvPr/>
        </p:nvCxnSpPr>
        <p:spPr>
          <a:xfrm flipH="1" flipV="1">
            <a:off x="5842824" y="2230665"/>
            <a:ext cx="806042" cy="16350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F38437B-1841-A6B4-16F4-3CB6F4218D0A}"/>
              </a:ext>
            </a:extLst>
          </p:cNvPr>
          <p:cNvSpPr txBox="1"/>
          <p:nvPr/>
        </p:nvSpPr>
        <p:spPr>
          <a:xfrm>
            <a:off x="3334156" y="2025644"/>
            <a:ext cx="1218273" cy="397866"/>
          </a:xfrm>
          <a:prstGeom prst="rect">
            <a:avLst/>
          </a:prstGeom>
          <a:noFill/>
        </p:spPr>
        <p:txBody>
          <a:bodyPr wrap="square" rtlCol="0">
            <a:spAutoFit/>
          </a:bodyPr>
          <a:lstStyle/>
          <a:p>
            <a:r>
              <a:rPr kumimoji="1" lang="en-GB" sz="1100"/>
              <a:t>CRD based on  schema C</a:t>
            </a:r>
          </a:p>
        </p:txBody>
      </p:sp>
      <p:cxnSp>
        <p:nvCxnSpPr>
          <p:cNvPr id="17" name="Straight Connector 16">
            <a:extLst>
              <a:ext uri="{FF2B5EF4-FFF2-40B4-BE49-F238E27FC236}">
                <a16:creationId xmlns:a16="http://schemas.microsoft.com/office/drawing/2014/main" id="{2B1B45C2-B266-1A5F-7C44-1E351415AE0B}"/>
              </a:ext>
            </a:extLst>
          </p:cNvPr>
          <p:cNvCxnSpPr>
            <a:cxnSpLocks/>
          </p:cNvCxnSpPr>
          <p:nvPr/>
        </p:nvCxnSpPr>
        <p:spPr>
          <a:xfrm>
            <a:off x="4019977" y="3182151"/>
            <a:ext cx="2578859" cy="52425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BFF8CC55-33E7-6C06-1C30-47D7B323FA2D}"/>
              </a:ext>
            </a:extLst>
          </p:cNvPr>
          <p:cNvSpPr/>
          <p:nvPr/>
        </p:nvSpPr>
        <p:spPr>
          <a:xfrm>
            <a:off x="2874820" y="2893685"/>
            <a:ext cx="1354830" cy="347071"/>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200">
                <a:solidFill>
                  <a:schemeClr val="tx1"/>
                </a:solidFill>
              </a:rPr>
              <a:t>Operator</a:t>
            </a:r>
          </a:p>
          <a:p>
            <a:pPr algn="ctr">
              <a:spcBef>
                <a:spcPts val="0"/>
              </a:spcBef>
            </a:pPr>
            <a:r>
              <a:rPr kumimoji="1" lang="en-GB" sz="1200">
                <a:solidFill>
                  <a:schemeClr val="tx1"/>
                </a:solidFill>
              </a:rPr>
              <a:t>(vendor A)</a:t>
            </a:r>
          </a:p>
        </p:txBody>
      </p:sp>
      <p:sp>
        <p:nvSpPr>
          <p:cNvPr id="14" name="Rectangle 13">
            <a:extLst>
              <a:ext uri="{FF2B5EF4-FFF2-40B4-BE49-F238E27FC236}">
                <a16:creationId xmlns:a16="http://schemas.microsoft.com/office/drawing/2014/main" id="{F57156A8-60B7-9B76-32F7-0C71B5454A1A}"/>
              </a:ext>
            </a:extLst>
          </p:cNvPr>
          <p:cNvSpPr/>
          <p:nvPr/>
        </p:nvSpPr>
        <p:spPr>
          <a:xfrm>
            <a:off x="4795656" y="2900020"/>
            <a:ext cx="1354830" cy="347071"/>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200">
                <a:solidFill>
                  <a:schemeClr val="tx1"/>
                </a:solidFill>
              </a:rPr>
              <a:t>Operator</a:t>
            </a:r>
          </a:p>
          <a:p>
            <a:pPr algn="ctr">
              <a:spcBef>
                <a:spcPts val="0"/>
              </a:spcBef>
            </a:pPr>
            <a:r>
              <a:rPr kumimoji="1" lang="en-GB" sz="1200">
                <a:solidFill>
                  <a:schemeClr val="tx1"/>
                </a:solidFill>
              </a:rPr>
              <a:t>(vendor B)</a:t>
            </a:r>
          </a:p>
        </p:txBody>
      </p:sp>
      <p:cxnSp>
        <p:nvCxnSpPr>
          <p:cNvPr id="23" name="Straight Connector 22">
            <a:extLst>
              <a:ext uri="{FF2B5EF4-FFF2-40B4-BE49-F238E27FC236}">
                <a16:creationId xmlns:a16="http://schemas.microsoft.com/office/drawing/2014/main" id="{D39896AD-C09A-4853-E89A-A102A63A508E}"/>
              </a:ext>
            </a:extLst>
          </p:cNvPr>
          <p:cNvCxnSpPr/>
          <p:nvPr/>
        </p:nvCxnSpPr>
        <p:spPr>
          <a:xfrm>
            <a:off x="4603158" y="3706401"/>
            <a:ext cx="0" cy="1656440"/>
          </a:xfrm>
          <a:prstGeom prst="line">
            <a:avLst/>
          </a:prstGeom>
          <a:ln w="15875"/>
        </p:spPr>
        <p:style>
          <a:lnRef idx="1">
            <a:schemeClr val="dk1"/>
          </a:lnRef>
          <a:fillRef idx="0">
            <a:schemeClr val="dk1"/>
          </a:fillRef>
          <a:effectRef idx="0">
            <a:schemeClr val="dk1"/>
          </a:effectRef>
          <a:fontRef idx="minor">
            <a:schemeClr val="tx1"/>
          </a:fontRef>
        </p:style>
      </p:cxnSp>
      <p:sp>
        <p:nvSpPr>
          <p:cNvPr id="26" name="TextBox 25">
            <a:extLst>
              <a:ext uri="{FF2B5EF4-FFF2-40B4-BE49-F238E27FC236}">
                <a16:creationId xmlns:a16="http://schemas.microsoft.com/office/drawing/2014/main" id="{9539BEC4-B734-9B41-8661-65BB2FE7FE44}"/>
              </a:ext>
            </a:extLst>
          </p:cNvPr>
          <p:cNvSpPr txBox="1"/>
          <p:nvPr/>
        </p:nvSpPr>
        <p:spPr>
          <a:xfrm>
            <a:off x="4559185" y="3623854"/>
            <a:ext cx="1929914" cy="259430"/>
          </a:xfrm>
          <a:prstGeom prst="rect">
            <a:avLst/>
          </a:prstGeom>
          <a:noFill/>
        </p:spPr>
        <p:txBody>
          <a:bodyPr wrap="square" rtlCol="0">
            <a:spAutoFit/>
          </a:bodyPr>
          <a:lstStyle/>
          <a:p>
            <a:r>
              <a:rPr kumimoji="1" lang="en-GB" sz="1200">
                <a:solidFill>
                  <a:schemeClr val="tx1"/>
                </a:solidFill>
              </a:rPr>
              <a:t>Isolated resource</a:t>
            </a:r>
          </a:p>
        </p:txBody>
      </p:sp>
      <p:sp>
        <p:nvSpPr>
          <p:cNvPr id="9" name="TextBox 8">
            <a:extLst>
              <a:ext uri="{FF2B5EF4-FFF2-40B4-BE49-F238E27FC236}">
                <a16:creationId xmlns:a16="http://schemas.microsoft.com/office/drawing/2014/main" id="{4009F49E-A34B-F756-753A-684E3F80C4C0}"/>
              </a:ext>
            </a:extLst>
          </p:cNvPr>
          <p:cNvSpPr txBox="1"/>
          <p:nvPr/>
        </p:nvSpPr>
        <p:spPr>
          <a:xfrm>
            <a:off x="4781973" y="2015607"/>
            <a:ext cx="1218273" cy="397866"/>
          </a:xfrm>
          <a:prstGeom prst="rect">
            <a:avLst/>
          </a:prstGeom>
          <a:noFill/>
        </p:spPr>
        <p:txBody>
          <a:bodyPr wrap="square" rtlCol="0">
            <a:spAutoFit/>
          </a:bodyPr>
          <a:lstStyle/>
          <a:p>
            <a:r>
              <a:rPr kumimoji="1" lang="en-GB" sz="1100"/>
              <a:t>CRD based on  schema C</a:t>
            </a:r>
          </a:p>
        </p:txBody>
      </p:sp>
      <p:sp>
        <p:nvSpPr>
          <p:cNvPr id="30" name="TextBox 29">
            <a:extLst>
              <a:ext uri="{FF2B5EF4-FFF2-40B4-BE49-F238E27FC236}">
                <a16:creationId xmlns:a16="http://schemas.microsoft.com/office/drawing/2014/main" id="{21042336-EDBE-B9DA-EF78-99B1C03614A2}"/>
              </a:ext>
            </a:extLst>
          </p:cNvPr>
          <p:cNvSpPr txBox="1"/>
          <p:nvPr/>
        </p:nvSpPr>
        <p:spPr>
          <a:xfrm>
            <a:off x="6648866" y="1214535"/>
            <a:ext cx="3491314" cy="924227"/>
          </a:xfrm>
          <a:prstGeom prst="rect">
            <a:avLst/>
          </a:prstGeom>
          <a:noFill/>
        </p:spPr>
        <p:txBody>
          <a:bodyPr wrap="square" rtlCol="0">
            <a:spAutoFit/>
          </a:bodyPr>
          <a:lstStyle/>
          <a:p>
            <a:r>
              <a:rPr kumimoji="1" lang="en-GB" sz="1200">
                <a:solidFill>
                  <a:schemeClr val="tx1">
                    <a:lumMod val="50000"/>
                    <a:lumOff val="50000"/>
                  </a:schemeClr>
                </a:solidFill>
              </a:rPr>
              <a:t>3GPP management system can understand the CRD content for each vendor NF’s deployment and manage the resource allocation through retrieving and constructing requirement information from/to the CRDs</a:t>
            </a:r>
          </a:p>
        </p:txBody>
      </p:sp>
      <p:cxnSp>
        <p:nvCxnSpPr>
          <p:cNvPr id="32" name="Straight Connector 31">
            <a:extLst>
              <a:ext uri="{FF2B5EF4-FFF2-40B4-BE49-F238E27FC236}">
                <a16:creationId xmlns:a16="http://schemas.microsoft.com/office/drawing/2014/main" id="{1046FD01-1454-1D66-3C4D-6DE0C4B09A8E}"/>
              </a:ext>
            </a:extLst>
          </p:cNvPr>
          <p:cNvCxnSpPr>
            <a:cxnSpLocks/>
            <a:stCxn id="30" idx="1"/>
            <a:endCxn id="4" idx="3"/>
          </p:cNvCxnSpPr>
          <p:nvPr/>
        </p:nvCxnSpPr>
        <p:spPr>
          <a:xfrm flipH="1">
            <a:off x="5842824" y="1676649"/>
            <a:ext cx="806042" cy="11974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0F42EEF2-D693-C1B1-FD93-B18CA58D07DB}"/>
              </a:ext>
            </a:extLst>
          </p:cNvPr>
          <p:cNvSpPr txBox="1"/>
          <p:nvPr/>
        </p:nvSpPr>
        <p:spPr>
          <a:xfrm>
            <a:off x="6598836" y="4348817"/>
            <a:ext cx="3491314" cy="1653658"/>
          </a:xfrm>
          <a:prstGeom prst="rect">
            <a:avLst/>
          </a:prstGeom>
          <a:noFill/>
        </p:spPr>
        <p:txBody>
          <a:bodyPr wrap="square" rtlCol="0">
            <a:spAutoFit/>
          </a:bodyPr>
          <a:lstStyle/>
          <a:p>
            <a:r>
              <a:rPr kumimoji="1" lang="en-GB" sz="1200">
                <a:solidFill>
                  <a:schemeClr val="tx1">
                    <a:lumMod val="50000"/>
                    <a:lumOff val="50000"/>
                  </a:schemeClr>
                </a:solidFill>
              </a:rPr>
              <a:t>The management system can </a:t>
            </a:r>
          </a:p>
          <a:p>
            <a:pPr marL="171450" indent="-171450">
              <a:spcBef>
                <a:spcPts val="600"/>
              </a:spcBef>
              <a:buFont typeface="Arial" panose="020B0604020202020204" pitchFamily="34" charset="0"/>
              <a:buChar char="•"/>
            </a:pPr>
            <a:r>
              <a:rPr kumimoji="1" lang="en-GB" sz="1200">
                <a:solidFill>
                  <a:schemeClr val="tx1">
                    <a:lumMod val="50000"/>
                    <a:lumOff val="50000"/>
                  </a:schemeClr>
                </a:solidFill>
              </a:rPr>
              <a:t>modify the NF deployment (part of LCM requirements ) </a:t>
            </a:r>
            <a:r>
              <a:rPr kumimoji="1" lang="en-GB" sz="1200">
                <a:solidFill>
                  <a:schemeClr val="bg1">
                    <a:lumMod val="50000"/>
                  </a:schemeClr>
                </a:solidFill>
              </a:rPr>
              <a:t>to coordinate or jointly optimize the resource in runtime.</a:t>
            </a:r>
          </a:p>
          <a:p>
            <a:pPr marL="171450" indent="-171450">
              <a:spcBef>
                <a:spcPts val="600"/>
              </a:spcBef>
              <a:buFont typeface="Arial" panose="020B0604020202020204" pitchFamily="34" charset="0"/>
              <a:buChar char="•"/>
            </a:pPr>
            <a:r>
              <a:rPr kumimoji="1" lang="en-GB" sz="1200">
                <a:solidFill>
                  <a:schemeClr val="tx1">
                    <a:lumMod val="50000"/>
                    <a:lumOff val="50000"/>
                  </a:schemeClr>
                </a:solidFill>
              </a:rPr>
              <a:t>modify the infrastructure configuration to adjust the resource allocation to different clusters, namespaces,</a:t>
            </a:r>
          </a:p>
          <a:p>
            <a:pPr marL="171450" indent="-171450">
              <a:spcBef>
                <a:spcPts val="600"/>
              </a:spcBef>
              <a:buFont typeface="Arial" panose="020B0604020202020204" pitchFamily="34" charset="0"/>
              <a:buChar char="•"/>
            </a:pPr>
            <a:endParaRPr kumimoji="1" lang="en-GB" sz="1200">
              <a:solidFill>
                <a:schemeClr val="bg1">
                  <a:lumMod val="50000"/>
                </a:schemeClr>
              </a:solidFill>
            </a:endParaRPr>
          </a:p>
        </p:txBody>
      </p:sp>
      <p:cxnSp>
        <p:nvCxnSpPr>
          <p:cNvPr id="49" name="Straight Connector 48">
            <a:extLst>
              <a:ext uri="{FF2B5EF4-FFF2-40B4-BE49-F238E27FC236}">
                <a16:creationId xmlns:a16="http://schemas.microsoft.com/office/drawing/2014/main" id="{E0CCD5BD-E7BB-D4EC-7EC7-6F8FC5598FD5}"/>
              </a:ext>
            </a:extLst>
          </p:cNvPr>
          <p:cNvCxnSpPr>
            <a:cxnSpLocks/>
          </p:cNvCxnSpPr>
          <p:nvPr/>
        </p:nvCxnSpPr>
        <p:spPr>
          <a:xfrm flipH="1">
            <a:off x="2166896" y="5138174"/>
            <a:ext cx="1083890" cy="34868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03194C83-2120-8B1F-BD73-18C5214D6EFC}"/>
              </a:ext>
            </a:extLst>
          </p:cNvPr>
          <p:cNvCxnSpPr>
            <a:cxnSpLocks/>
          </p:cNvCxnSpPr>
          <p:nvPr/>
        </p:nvCxnSpPr>
        <p:spPr>
          <a:xfrm flipH="1" flipV="1">
            <a:off x="4603158" y="4348817"/>
            <a:ext cx="2121492" cy="93961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5F7E49EC-7CBD-ED2B-216A-7B38506FA176}"/>
              </a:ext>
            </a:extLst>
          </p:cNvPr>
          <p:cNvCxnSpPr>
            <a:cxnSpLocks/>
            <a:endCxn id="39" idx="3"/>
          </p:cNvCxnSpPr>
          <p:nvPr/>
        </p:nvCxnSpPr>
        <p:spPr>
          <a:xfrm flipH="1" flipV="1">
            <a:off x="6230898" y="4281057"/>
            <a:ext cx="417968" cy="42323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7" name="Rectangle 76">
            <a:extLst>
              <a:ext uri="{FF2B5EF4-FFF2-40B4-BE49-F238E27FC236}">
                <a16:creationId xmlns:a16="http://schemas.microsoft.com/office/drawing/2014/main" id="{737C4D6D-C53E-8CD1-9A5B-00AA9DF4B9F3}"/>
              </a:ext>
            </a:extLst>
          </p:cNvPr>
          <p:cNvSpPr/>
          <p:nvPr/>
        </p:nvSpPr>
        <p:spPr>
          <a:xfrm>
            <a:off x="2914694" y="5288430"/>
            <a:ext cx="3395567" cy="198101"/>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kumimoji="1" lang="en-GB" sz="1200">
                <a:solidFill>
                  <a:schemeClr val="tx1"/>
                </a:solidFill>
              </a:rPr>
              <a:t>Cloud site</a:t>
            </a:r>
          </a:p>
        </p:txBody>
      </p:sp>
      <p:cxnSp>
        <p:nvCxnSpPr>
          <p:cNvPr id="86" name="Straight Connector 85">
            <a:extLst>
              <a:ext uri="{FF2B5EF4-FFF2-40B4-BE49-F238E27FC236}">
                <a16:creationId xmlns:a16="http://schemas.microsoft.com/office/drawing/2014/main" id="{2FF22914-86A7-C0F4-85ED-DD39D27F4CDE}"/>
              </a:ext>
            </a:extLst>
          </p:cNvPr>
          <p:cNvCxnSpPr>
            <a:cxnSpLocks/>
          </p:cNvCxnSpPr>
          <p:nvPr/>
        </p:nvCxnSpPr>
        <p:spPr>
          <a:xfrm>
            <a:off x="4844709" y="5471111"/>
            <a:ext cx="160204" cy="35726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8" name="TextBox 87">
            <a:extLst>
              <a:ext uri="{FF2B5EF4-FFF2-40B4-BE49-F238E27FC236}">
                <a16:creationId xmlns:a16="http://schemas.microsoft.com/office/drawing/2014/main" id="{7738AE0B-18DE-10AF-3E45-7DB655D1E214}"/>
              </a:ext>
            </a:extLst>
          </p:cNvPr>
          <p:cNvSpPr txBox="1"/>
          <p:nvPr/>
        </p:nvSpPr>
        <p:spPr>
          <a:xfrm>
            <a:off x="4168093" y="5797361"/>
            <a:ext cx="1489510" cy="259430"/>
          </a:xfrm>
          <a:prstGeom prst="rect">
            <a:avLst/>
          </a:prstGeom>
          <a:noFill/>
        </p:spPr>
        <p:txBody>
          <a:bodyPr wrap="none" rtlCol="0">
            <a:spAutoFit/>
          </a:bodyPr>
          <a:lstStyle/>
          <a:p>
            <a:r>
              <a:rPr kumimoji="1" lang="en-GB" sz="1200"/>
              <a:t>multi-vendor cloud</a:t>
            </a:r>
          </a:p>
        </p:txBody>
      </p:sp>
      <p:sp>
        <p:nvSpPr>
          <p:cNvPr id="6" name="TextBox 5">
            <a:extLst>
              <a:ext uri="{FF2B5EF4-FFF2-40B4-BE49-F238E27FC236}">
                <a16:creationId xmlns:a16="http://schemas.microsoft.com/office/drawing/2014/main" id="{CEBF8293-640B-0CA8-0541-1F52F871ACA3}"/>
              </a:ext>
            </a:extLst>
          </p:cNvPr>
          <p:cNvSpPr txBox="1"/>
          <p:nvPr/>
        </p:nvSpPr>
        <p:spPr>
          <a:xfrm>
            <a:off x="1280913" y="5683737"/>
            <a:ext cx="3088089" cy="259430"/>
          </a:xfrm>
          <a:prstGeom prst="rect">
            <a:avLst/>
          </a:prstGeom>
          <a:noFill/>
        </p:spPr>
        <p:txBody>
          <a:bodyPr wrap="square" rtlCol="0">
            <a:spAutoFit/>
          </a:bodyPr>
          <a:lstStyle/>
          <a:p>
            <a:r>
              <a:rPr kumimoji="1" lang="en-GB" sz="1200" dirty="0">
                <a:solidFill>
                  <a:schemeClr val="tx1">
                    <a:lumMod val="50000"/>
                    <a:lumOff val="50000"/>
                  </a:schemeClr>
                </a:solidFill>
              </a:rPr>
              <a:t>e.g. isolated cluster or namespace</a:t>
            </a:r>
          </a:p>
        </p:txBody>
      </p:sp>
    </p:spTree>
    <p:extLst>
      <p:ext uri="{BB962C8B-B14F-4D97-AF65-F5344CB8AC3E}">
        <p14:creationId xmlns:p14="http://schemas.microsoft.com/office/powerpoint/2010/main" val="2009343366"/>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FD9521-24CA-A599-790F-F3261177C89F}"/>
              </a:ext>
            </a:extLst>
          </p:cNvPr>
          <p:cNvSpPr>
            <a:spLocks noGrp="1"/>
          </p:cNvSpPr>
          <p:nvPr>
            <p:ph type="title"/>
          </p:nvPr>
        </p:nvSpPr>
        <p:spPr/>
        <p:txBody>
          <a:bodyPr>
            <a:normAutofit/>
          </a:bodyPr>
          <a:lstStyle/>
          <a:p>
            <a:r>
              <a:rPr lang="en-GB" dirty="0"/>
              <a:t>Benefits of Standardized CRD for Multi-Vendor Cloud (Multi-Tenant Shared Resource)</a:t>
            </a:r>
          </a:p>
        </p:txBody>
      </p:sp>
      <p:sp>
        <p:nvSpPr>
          <p:cNvPr id="3" name="Content Placeholder 2">
            <a:extLst>
              <a:ext uri="{FF2B5EF4-FFF2-40B4-BE49-F238E27FC236}">
                <a16:creationId xmlns:a16="http://schemas.microsoft.com/office/drawing/2014/main" id="{53DFBB86-7060-FB45-C8BB-C55F7148C68A}"/>
              </a:ext>
            </a:extLst>
          </p:cNvPr>
          <p:cNvSpPr>
            <a:spLocks noGrp="1"/>
          </p:cNvSpPr>
          <p:nvPr>
            <p:ph sz="quarter" idx="10"/>
          </p:nvPr>
        </p:nvSpPr>
        <p:spPr>
          <a:xfrm>
            <a:off x="6024811" y="666922"/>
            <a:ext cx="4402287" cy="725881"/>
          </a:xfrm>
        </p:spPr>
        <p:txBody>
          <a:bodyPr/>
          <a:lstStyle/>
          <a:p>
            <a:r>
              <a:rPr lang="en-GB" sz="1200"/>
              <a:t>Example 1: DU, CU-CP and UPF are collocated at the edge and are jointly optimized</a:t>
            </a:r>
          </a:p>
          <a:p>
            <a:pPr marL="285750" indent="-285750">
              <a:buFont typeface="Arial" panose="020B0604020202020204" pitchFamily="34" charset="0"/>
              <a:buChar char="•"/>
            </a:pPr>
            <a:endParaRPr lang="en-GB" sz="1200"/>
          </a:p>
          <a:p>
            <a:pPr marL="285750" indent="-285750">
              <a:buFont typeface="Arial" panose="020B0604020202020204" pitchFamily="34" charset="0"/>
              <a:buChar char="•"/>
            </a:pPr>
            <a:endParaRPr lang="en-GB" sz="1200"/>
          </a:p>
          <a:p>
            <a:pPr marL="285750" indent="-285750">
              <a:buFont typeface="Arial" panose="020B0604020202020204" pitchFamily="34" charset="0"/>
              <a:buChar char="•"/>
            </a:pPr>
            <a:endParaRPr lang="en-GB" sz="1200" b="1"/>
          </a:p>
          <a:p>
            <a:pPr marL="285750" indent="-285750">
              <a:buFont typeface="Arial" panose="020B0604020202020204" pitchFamily="34" charset="0"/>
              <a:buChar char="•"/>
            </a:pPr>
            <a:endParaRPr lang="en-GB" sz="1200"/>
          </a:p>
          <a:p>
            <a:pPr marL="285750" indent="-285750">
              <a:buFont typeface="Arial" panose="020B0604020202020204" pitchFamily="34" charset="0"/>
              <a:buChar char="•"/>
            </a:pPr>
            <a:endParaRPr lang="en-GB" sz="1200"/>
          </a:p>
          <a:p>
            <a:endParaRPr lang="en-GB" sz="1200"/>
          </a:p>
          <a:p>
            <a:pPr marL="285750" indent="-285750">
              <a:buFont typeface="Arial" panose="020B0604020202020204" pitchFamily="34" charset="0"/>
              <a:buChar char="•"/>
            </a:pPr>
            <a:endParaRPr lang="en-GB" sz="1200"/>
          </a:p>
        </p:txBody>
      </p:sp>
      <p:grpSp>
        <p:nvGrpSpPr>
          <p:cNvPr id="132" name="Group 131">
            <a:extLst>
              <a:ext uri="{FF2B5EF4-FFF2-40B4-BE49-F238E27FC236}">
                <a16:creationId xmlns:a16="http://schemas.microsoft.com/office/drawing/2014/main" id="{6DB00398-6505-E4C4-AB50-7A75FB4EE211}"/>
              </a:ext>
            </a:extLst>
          </p:cNvPr>
          <p:cNvGrpSpPr/>
          <p:nvPr/>
        </p:nvGrpSpPr>
        <p:grpSpPr>
          <a:xfrm>
            <a:off x="6634232" y="1152634"/>
            <a:ext cx="2290079" cy="2194949"/>
            <a:chOff x="6634232" y="1152634"/>
            <a:chExt cx="2290079" cy="2194949"/>
          </a:xfrm>
        </p:grpSpPr>
        <p:sp>
          <p:nvSpPr>
            <p:cNvPr id="5" name="Rectangle 4">
              <a:extLst>
                <a:ext uri="{FF2B5EF4-FFF2-40B4-BE49-F238E27FC236}">
                  <a16:creationId xmlns:a16="http://schemas.microsoft.com/office/drawing/2014/main" id="{D064ABCE-55E7-EB0E-678D-C5E3E9F71687}"/>
                </a:ext>
              </a:extLst>
            </p:cNvPr>
            <p:cNvSpPr/>
            <p:nvPr/>
          </p:nvSpPr>
          <p:spPr>
            <a:xfrm>
              <a:off x="6634232" y="2468621"/>
              <a:ext cx="2290079" cy="878962"/>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8" name="Rectangle 7">
              <a:extLst>
                <a:ext uri="{FF2B5EF4-FFF2-40B4-BE49-F238E27FC236}">
                  <a16:creationId xmlns:a16="http://schemas.microsoft.com/office/drawing/2014/main" id="{BA76A891-338F-EF25-5A73-A948D21CE435}"/>
                </a:ext>
              </a:extLst>
            </p:cNvPr>
            <p:cNvSpPr/>
            <p:nvPr/>
          </p:nvSpPr>
          <p:spPr>
            <a:xfrm>
              <a:off x="6713036" y="1677894"/>
              <a:ext cx="2047331" cy="613212"/>
            </a:xfrm>
            <a:prstGeom prst="rect">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kumimoji="1" lang="en-GB" sz="800">
                  <a:solidFill>
                    <a:schemeClr val="tx1"/>
                  </a:solidFill>
                </a:rPr>
                <a:t>Orchestration system (K8S based)</a:t>
              </a:r>
            </a:p>
          </p:txBody>
        </p:sp>
        <p:sp>
          <p:nvSpPr>
            <p:cNvPr id="9" name="TextBox 8">
              <a:extLst>
                <a:ext uri="{FF2B5EF4-FFF2-40B4-BE49-F238E27FC236}">
                  <a16:creationId xmlns:a16="http://schemas.microsoft.com/office/drawing/2014/main" id="{A2FCF7F8-21D7-E408-BE7B-3691A7194DA8}"/>
                </a:ext>
              </a:extLst>
            </p:cNvPr>
            <p:cNvSpPr txBox="1"/>
            <p:nvPr/>
          </p:nvSpPr>
          <p:spPr>
            <a:xfrm>
              <a:off x="7778720" y="1281976"/>
              <a:ext cx="744114" cy="189796"/>
            </a:xfrm>
            <a:prstGeom prst="rect">
              <a:avLst/>
            </a:prstGeom>
            <a:noFill/>
          </p:spPr>
          <p:txBody>
            <a:bodyPr wrap="none" rtlCol="0">
              <a:spAutoFit/>
            </a:bodyPr>
            <a:lstStyle/>
            <a:p>
              <a:r>
                <a:rPr kumimoji="1" lang="en-GB" sz="700"/>
                <a:t>CRD common</a:t>
              </a:r>
            </a:p>
          </p:txBody>
        </p:sp>
        <p:sp>
          <p:nvSpPr>
            <p:cNvPr id="10" name="Rectangle 9">
              <a:extLst>
                <a:ext uri="{FF2B5EF4-FFF2-40B4-BE49-F238E27FC236}">
                  <a16:creationId xmlns:a16="http://schemas.microsoft.com/office/drawing/2014/main" id="{9DB8C2ED-3E4D-BDED-B80B-69D57A7FFE75}"/>
                </a:ext>
              </a:extLst>
            </p:cNvPr>
            <p:cNvSpPr/>
            <p:nvPr/>
          </p:nvSpPr>
          <p:spPr>
            <a:xfrm>
              <a:off x="7178565" y="1937114"/>
              <a:ext cx="1111880" cy="265753"/>
            </a:xfrm>
            <a:prstGeom prst="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tx1"/>
                  </a:solidFill>
                </a:rPr>
                <a:t>Operator</a:t>
              </a:r>
            </a:p>
            <a:p>
              <a:pPr algn="ctr">
                <a:spcBef>
                  <a:spcPts val="0"/>
                </a:spcBef>
              </a:pPr>
              <a:r>
                <a:rPr kumimoji="1" lang="en-GB" sz="800">
                  <a:solidFill>
                    <a:schemeClr val="tx1"/>
                  </a:solidFill>
                </a:rPr>
                <a:t>(common)</a:t>
              </a:r>
            </a:p>
          </p:txBody>
        </p:sp>
        <p:sp>
          <p:nvSpPr>
            <p:cNvPr id="11" name="Rectangle 10">
              <a:extLst>
                <a:ext uri="{FF2B5EF4-FFF2-40B4-BE49-F238E27FC236}">
                  <a16:creationId xmlns:a16="http://schemas.microsoft.com/office/drawing/2014/main" id="{F558D6F1-886F-55DB-2DDA-BD283B1FC8AC}"/>
                </a:ext>
              </a:extLst>
            </p:cNvPr>
            <p:cNvSpPr/>
            <p:nvPr/>
          </p:nvSpPr>
          <p:spPr>
            <a:xfrm>
              <a:off x="6703434" y="2972848"/>
              <a:ext cx="2034207" cy="294185"/>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kumimoji="1" lang="en-GB" sz="800">
                  <a:solidFill>
                    <a:schemeClr val="tx1"/>
                  </a:solidFill>
                </a:rPr>
                <a:t>Edge</a:t>
              </a:r>
              <a:r>
                <a:rPr kumimoji="1" lang="zh-CN" altLang="en-US" sz="800">
                  <a:solidFill>
                    <a:schemeClr val="tx1"/>
                  </a:solidFill>
                </a:rPr>
                <a:t> </a:t>
              </a:r>
              <a:r>
                <a:rPr kumimoji="1" lang="en-GB" altLang="zh-CN" sz="800">
                  <a:solidFill>
                    <a:schemeClr val="tx1"/>
                  </a:solidFill>
                </a:rPr>
                <a:t>cloud</a:t>
              </a:r>
              <a:r>
                <a:rPr kumimoji="1" lang="zh-CN" altLang="en-US" sz="800">
                  <a:solidFill>
                    <a:schemeClr val="tx1"/>
                  </a:solidFill>
                </a:rPr>
                <a:t> </a:t>
              </a:r>
              <a:r>
                <a:rPr kumimoji="1" lang="en-GB" altLang="zh-CN" sz="800">
                  <a:solidFill>
                    <a:schemeClr val="tx1"/>
                  </a:solidFill>
                </a:rPr>
                <a:t>cluster</a:t>
              </a:r>
              <a:endParaRPr kumimoji="1" lang="en-GB" sz="800">
                <a:solidFill>
                  <a:schemeClr val="tx1"/>
                </a:solidFill>
              </a:endParaRPr>
            </a:p>
          </p:txBody>
        </p:sp>
        <p:sp>
          <p:nvSpPr>
            <p:cNvPr id="12" name="Rectangle 11">
              <a:extLst>
                <a:ext uri="{FF2B5EF4-FFF2-40B4-BE49-F238E27FC236}">
                  <a16:creationId xmlns:a16="http://schemas.microsoft.com/office/drawing/2014/main" id="{C43A5896-5FB8-64FF-EDC9-8A69200FF454}"/>
                </a:ext>
              </a:extLst>
            </p:cNvPr>
            <p:cNvSpPr/>
            <p:nvPr/>
          </p:nvSpPr>
          <p:spPr>
            <a:xfrm>
              <a:off x="6680867" y="2551968"/>
              <a:ext cx="724591" cy="346138"/>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0"/>
                </a:spcBef>
              </a:pPr>
              <a:r>
                <a:rPr kumimoji="1" lang="en-GB" sz="800">
                  <a:solidFill>
                    <a:schemeClr val="tx1"/>
                  </a:solidFill>
                </a:rPr>
                <a:t>DU  </a:t>
              </a:r>
            </a:p>
            <a:p>
              <a:pPr algn="ctr">
                <a:spcBef>
                  <a:spcPts val="0"/>
                </a:spcBef>
              </a:pPr>
              <a:r>
                <a:rPr kumimoji="1" lang="en-GB" sz="800">
                  <a:solidFill>
                    <a:schemeClr val="tx1"/>
                  </a:solidFill>
                </a:rPr>
                <a:t>(vendor A)</a:t>
              </a:r>
            </a:p>
          </p:txBody>
        </p:sp>
        <p:cxnSp>
          <p:nvCxnSpPr>
            <p:cNvPr id="13" name="Straight Connector 12">
              <a:extLst>
                <a:ext uri="{FF2B5EF4-FFF2-40B4-BE49-F238E27FC236}">
                  <a16:creationId xmlns:a16="http://schemas.microsoft.com/office/drawing/2014/main" id="{F3084B31-2EDC-3364-EA95-951500C4DBF5}"/>
                </a:ext>
              </a:extLst>
            </p:cNvPr>
            <p:cNvCxnSpPr>
              <a:cxnSpLocks/>
              <a:stCxn id="10" idx="2"/>
            </p:cNvCxnSpPr>
            <p:nvPr/>
          </p:nvCxnSpPr>
          <p:spPr>
            <a:xfrm>
              <a:off x="7734506" y="2202867"/>
              <a:ext cx="1" cy="25940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DCF06EFF-2CDB-B670-4F23-C20CA971B739}"/>
                </a:ext>
              </a:extLst>
            </p:cNvPr>
            <p:cNvSpPr/>
            <p:nvPr/>
          </p:nvSpPr>
          <p:spPr>
            <a:xfrm>
              <a:off x="7412929" y="2551968"/>
              <a:ext cx="721680" cy="346138"/>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0"/>
                </a:spcBef>
              </a:pPr>
              <a:r>
                <a:rPr kumimoji="1" lang="en-GB" sz="800">
                  <a:solidFill>
                    <a:schemeClr val="tx1"/>
                  </a:solidFill>
                </a:rPr>
                <a:t>CU-UP</a:t>
              </a:r>
            </a:p>
            <a:p>
              <a:pPr algn="ctr">
                <a:spcBef>
                  <a:spcPts val="0"/>
                </a:spcBef>
              </a:pPr>
              <a:r>
                <a:rPr kumimoji="1" lang="en-GB" sz="800">
                  <a:solidFill>
                    <a:schemeClr val="tx1"/>
                  </a:solidFill>
                </a:rPr>
                <a:t>(vendor B)</a:t>
              </a:r>
            </a:p>
          </p:txBody>
        </p:sp>
        <p:cxnSp>
          <p:nvCxnSpPr>
            <p:cNvPr id="16" name="Straight Arrow Connector 15">
              <a:extLst>
                <a:ext uri="{FF2B5EF4-FFF2-40B4-BE49-F238E27FC236}">
                  <a16:creationId xmlns:a16="http://schemas.microsoft.com/office/drawing/2014/main" id="{23607F21-FA8A-FEE5-C12B-6807210495D8}"/>
                </a:ext>
              </a:extLst>
            </p:cNvPr>
            <p:cNvCxnSpPr>
              <a:cxnSpLocks/>
              <a:endCxn id="10" idx="0"/>
            </p:cNvCxnSpPr>
            <p:nvPr/>
          </p:nvCxnSpPr>
          <p:spPr>
            <a:xfrm flipH="1">
              <a:off x="7734506" y="1156563"/>
              <a:ext cx="2038" cy="78055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F3F6624A-7737-85E1-C261-4F6C795BEAA3}"/>
                </a:ext>
              </a:extLst>
            </p:cNvPr>
            <p:cNvSpPr/>
            <p:nvPr/>
          </p:nvSpPr>
          <p:spPr>
            <a:xfrm>
              <a:off x="7104219" y="1978898"/>
              <a:ext cx="1111880" cy="265753"/>
            </a:xfrm>
            <a:prstGeom prst="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tx1"/>
                  </a:solidFill>
                </a:rPr>
                <a:t>Operator</a:t>
              </a:r>
            </a:p>
            <a:p>
              <a:pPr algn="ctr">
                <a:spcBef>
                  <a:spcPts val="0"/>
                </a:spcBef>
              </a:pPr>
              <a:r>
                <a:rPr kumimoji="1" lang="en-GB" sz="800">
                  <a:solidFill>
                    <a:schemeClr val="tx1"/>
                  </a:solidFill>
                </a:rPr>
                <a:t>(common)</a:t>
              </a:r>
            </a:p>
          </p:txBody>
        </p:sp>
        <p:sp>
          <p:nvSpPr>
            <p:cNvPr id="22" name="Rectangle 21">
              <a:extLst>
                <a:ext uri="{FF2B5EF4-FFF2-40B4-BE49-F238E27FC236}">
                  <a16:creationId xmlns:a16="http://schemas.microsoft.com/office/drawing/2014/main" id="{0048C6B1-8D7F-1116-2370-2014669B756E}"/>
                </a:ext>
              </a:extLst>
            </p:cNvPr>
            <p:cNvSpPr/>
            <p:nvPr/>
          </p:nvSpPr>
          <p:spPr>
            <a:xfrm>
              <a:off x="8132732" y="2551968"/>
              <a:ext cx="721680" cy="346138"/>
            </a:xfrm>
            <a:prstGeom prst="rect">
              <a:avLst/>
            </a:prstGeom>
            <a:solidFill>
              <a:srgbClr val="7030A0">
                <a:alpha val="18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0"/>
                </a:spcBef>
              </a:pPr>
              <a:r>
                <a:rPr kumimoji="1" lang="en-GB" sz="800">
                  <a:solidFill>
                    <a:schemeClr val="tx1"/>
                  </a:solidFill>
                </a:rPr>
                <a:t>UPF</a:t>
              </a:r>
            </a:p>
            <a:p>
              <a:pPr algn="ctr">
                <a:spcBef>
                  <a:spcPts val="0"/>
                </a:spcBef>
              </a:pPr>
              <a:r>
                <a:rPr kumimoji="1" lang="en-GB" sz="800">
                  <a:solidFill>
                    <a:schemeClr val="tx1"/>
                  </a:solidFill>
                </a:rPr>
                <a:t>(vendor C)</a:t>
              </a:r>
            </a:p>
          </p:txBody>
        </p:sp>
        <p:sp>
          <p:nvSpPr>
            <p:cNvPr id="24" name="Rectangle 23">
              <a:extLst>
                <a:ext uri="{FF2B5EF4-FFF2-40B4-BE49-F238E27FC236}">
                  <a16:creationId xmlns:a16="http://schemas.microsoft.com/office/drawing/2014/main" id="{D09BF67C-DE00-73A6-3EFB-82B8A7E955D1}"/>
                </a:ext>
              </a:extLst>
            </p:cNvPr>
            <p:cNvSpPr/>
            <p:nvPr/>
          </p:nvSpPr>
          <p:spPr>
            <a:xfrm>
              <a:off x="6703434" y="1152634"/>
              <a:ext cx="2047332" cy="294185"/>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a:solidFill>
                    <a:schemeClr val="tx1"/>
                  </a:solidFill>
                </a:rPr>
                <a:t>3GPP management system</a:t>
              </a:r>
            </a:p>
          </p:txBody>
        </p:sp>
      </p:grpSp>
      <p:grpSp>
        <p:nvGrpSpPr>
          <p:cNvPr id="133" name="Group 132">
            <a:extLst>
              <a:ext uri="{FF2B5EF4-FFF2-40B4-BE49-F238E27FC236}">
                <a16:creationId xmlns:a16="http://schemas.microsoft.com/office/drawing/2014/main" id="{BFFC3EE7-AF4B-8D25-F6CA-8E0D8A002C01}"/>
              </a:ext>
            </a:extLst>
          </p:cNvPr>
          <p:cNvGrpSpPr/>
          <p:nvPr/>
        </p:nvGrpSpPr>
        <p:grpSpPr>
          <a:xfrm>
            <a:off x="6101864" y="3789619"/>
            <a:ext cx="2290079" cy="2862616"/>
            <a:chOff x="6672305" y="3801672"/>
            <a:chExt cx="2290079" cy="2862616"/>
          </a:xfrm>
        </p:grpSpPr>
        <p:sp>
          <p:nvSpPr>
            <p:cNvPr id="26" name="Rectangle 25">
              <a:extLst>
                <a:ext uri="{FF2B5EF4-FFF2-40B4-BE49-F238E27FC236}">
                  <a16:creationId xmlns:a16="http://schemas.microsoft.com/office/drawing/2014/main" id="{BA0DF5FC-04ED-EED1-2898-EBC1D69E078E}"/>
                </a:ext>
              </a:extLst>
            </p:cNvPr>
            <p:cNvSpPr/>
            <p:nvPr/>
          </p:nvSpPr>
          <p:spPr>
            <a:xfrm>
              <a:off x="6672305" y="5117659"/>
              <a:ext cx="2290079" cy="1546629"/>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27" name="Rectangle 26">
              <a:extLst>
                <a:ext uri="{FF2B5EF4-FFF2-40B4-BE49-F238E27FC236}">
                  <a16:creationId xmlns:a16="http://schemas.microsoft.com/office/drawing/2014/main" id="{49B5FB36-16F5-752C-2424-DEB14FD5E644}"/>
                </a:ext>
              </a:extLst>
            </p:cNvPr>
            <p:cNvSpPr/>
            <p:nvPr/>
          </p:nvSpPr>
          <p:spPr>
            <a:xfrm>
              <a:off x="6751109" y="4326932"/>
              <a:ext cx="2047331" cy="613212"/>
            </a:xfrm>
            <a:prstGeom prst="rect">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kumimoji="1" lang="en-GB" sz="800">
                  <a:solidFill>
                    <a:schemeClr val="tx1"/>
                  </a:solidFill>
                </a:rPr>
                <a:t>Orchestration system (K8S based)</a:t>
              </a:r>
            </a:p>
          </p:txBody>
        </p:sp>
        <p:sp>
          <p:nvSpPr>
            <p:cNvPr id="28" name="TextBox 27">
              <a:extLst>
                <a:ext uri="{FF2B5EF4-FFF2-40B4-BE49-F238E27FC236}">
                  <a16:creationId xmlns:a16="http://schemas.microsoft.com/office/drawing/2014/main" id="{D0EF7ACF-68F7-7CE0-CC7D-8CDBA7ED8B5A}"/>
                </a:ext>
              </a:extLst>
            </p:cNvPr>
            <p:cNvSpPr txBox="1"/>
            <p:nvPr/>
          </p:nvSpPr>
          <p:spPr>
            <a:xfrm>
              <a:off x="7816793" y="3931014"/>
              <a:ext cx="744114" cy="189796"/>
            </a:xfrm>
            <a:prstGeom prst="rect">
              <a:avLst/>
            </a:prstGeom>
            <a:noFill/>
          </p:spPr>
          <p:txBody>
            <a:bodyPr wrap="none" rtlCol="0">
              <a:spAutoFit/>
            </a:bodyPr>
            <a:lstStyle/>
            <a:p>
              <a:r>
                <a:rPr kumimoji="1" lang="en-GB" sz="700"/>
                <a:t>CRD common</a:t>
              </a:r>
            </a:p>
          </p:txBody>
        </p:sp>
        <p:sp>
          <p:nvSpPr>
            <p:cNvPr id="29" name="Rectangle 28">
              <a:extLst>
                <a:ext uri="{FF2B5EF4-FFF2-40B4-BE49-F238E27FC236}">
                  <a16:creationId xmlns:a16="http://schemas.microsoft.com/office/drawing/2014/main" id="{F4BB8310-AFCC-ED11-81D5-358BF417EB90}"/>
                </a:ext>
              </a:extLst>
            </p:cNvPr>
            <p:cNvSpPr/>
            <p:nvPr/>
          </p:nvSpPr>
          <p:spPr>
            <a:xfrm>
              <a:off x="7216638" y="4586152"/>
              <a:ext cx="1111880" cy="265753"/>
            </a:xfrm>
            <a:prstGeom prst="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tx1"/>
                  </a:solidFill>
                </a:rPr>
                <a:t>Operator</a:t>
              </a:r>
            </a:p>
            <a:p>
              <a:pPr algn="ctr">
                <a:spcBef>
                  <a:spcPts val="0"/>
                </a:spcBef>
              </a:pPr>
              <a:r>
                <a:rPr kumimoji="1" lang="en-GB" sz="800">
                  <a:solidFill>
                    <a:schemeClr val="tx1"/>
                  </a:solidFill>
                </a:rPr>
                <a:t>(common)</a:t>
              </a:r>
            </a:p>
          </p:txBody>
        </p:sp>
        <p:sp>
          <p:nvSpPr>
            <p:cNvPr id="30" name="Rectangle 29">
              <a:extLst>
                <a:ext uri="{FF2B5EF4-FFF2-40B4-BE49-F238E27FC236}">
                  <a16:creationId xmlns:a16="http://schemas.microsoft.com/office/drawing/2014/main" id="{7D2D20E2-FF6A-B422-A91D-0BE4567240C3}"/>
                </a:ext>
              </a:extLst>
            </p:cNvPr>
            <p:cNvSpPr/>
            <p:nvPr/>
          </p:nvSpPr>
          <p:spPr>
            <a:xfrm>
              <a:off x="6764233" y="6284397"/>
              <a:ext cx="2034207" cy="294185"/>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kumimoji="1" lang="en-GB" sz="800">
                  <a:solidFill>
                    <a:schemeClr val="tx1"/>
                  </a:solidFill>
                </a:rPr>
                <a:t>Edge</a:t>
              </a:r>
              <a:r>
                <a:rPr kumimoji="1" lang="zh-CN" altLang="en-US" sz="800">
                  <a:solidFill>
                    <a:schemeClr val="tx1"/>
                  </a:solidFill>
                </a:rPr>
                <a:t> </a:t>
              </a:r>
              <a:r>
                <a:rPr kumimoji="1" lang="en-GB" altLang="zh-CN" sz="800">
                  <a:solidFill>
                    <a:schemeClr val="tx1"/>
                  </a:solidFill>
                </a:rPr>
                <a:t>cloud</a:t>
              </a:r>
              <a:r>
                <a:rPr kumimoji="1" lang="zh-CN" altLang="en-US" sz="800">
                  <a:solidFill>
                    <a:schemeClr val="tx1"/>
                  </a:solidFill>
                </a:rPr>
                <a:t> </a:t>
              </a:r>
              <a:r>
                <a:rPr kumimoji="1" lang="en-GB" altLang="zh-CN" sz="800">
                  <a:solidFill>
                    <a:schemeClr val="tx1"/>
                  </a:solidFill>
                </a:rPr>
                <a:t>cluster</a:t>
              </a:r>
              <a:endParaRPr kumimoji="1" lang="en-GB" sz="800">
                <a:solidFill>
                  <a:schemeClr val="tx1"/>
                </a:solidFill>
              </a:endParaRPr>
            </a:p>
          </p:txBody>
        </p:sp>
        <p:sp>
          <p:nvSpPr>
            <p:cNvPr id="31" name="Rectangle 30">
              <a:extLst>
                <a:ext uri="{FF2B5EF4-FFF2-40B4-BE49-F238E27FC236}">
                  <a16:creationId xmlns:a16="http://schemas.microsoft.com/office/drawing/2014/main" id="{41C0A286-4979-BA5E-CD0D-92B4DB0DF91D}"/>
                </a:ext>
              </a:extLst>
            </p:cNvPr>
            <p:cNvSpPr/>
            <p:nvPr/>
          </p:nvSpPr>
          <p:spPr>
            <a:xfrm>
              <a:off x="7020529" y="5627889"/>
              <a:ext cx="724591" cy="346138"/>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0"/>
                </a:spcBef>
              </a:pPr>
              <a:r>
                <a:rPr kumimoji="1" lang="en-GB" sz="800">
                  <a:solidFill>
                    <a:schemeClr val="tx1"/>
                  </a:solidFill>
                </a:rPr>
                <a:t>DU  </a:t>
              </a:r>
            </a:p>
            <a:p>
              <a:pPr algn="ctr">
                <a:spcBef>
                  <a:spcPts val="0"/>
                </a:spcBef>
              </a:pPr>
              <a:r>
                <a:rPr kumimoji="1" lang="en-GB" sz="800">
                  <a:solidFill>
                    <a:schemeClr val="tx1"/>
                  </a:solidFill>
                </a:rPr>
                <a:t>(vendor A)</a:t>
              </a:r>
            </a:p>
          </p:txBody>
        </p:sp>
        <p:cxnSp>
          <p:nvCxnSpPr>
            <p:cNvPr id="32" name="Straight Connector 31">
              <a:extLst>
                <a:ext uri="{FF2B5EF4-FFF2-40B4-BE49-F238E27FC236}">
                  <a16:creationId xmlns:a16="http://schemas.microsoft.com/office/drawing/2014/main" id="{B9C12FC4-A188-C3A5-56B0-5A1FEC9CEBD9}"/>
                </a:ext>
              </a:extLst>
            </p:cNvPr>
            <p:cNvCxnSpPr>
              <a:cxnSpLocks/>
              <a:stCxn id="29" idx="2"/>
            </p:cNvCxnSpPr>
            <p:nvPr/>
          </p:nvCxnSpPr>
          <p:spPr>
            <a:xfrm>
              <a:off x="7772579" y="4851905"/>
              <a:ext cx="1" cy="25940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A93F8B35-1B24-FA46-1FDC-9BA9481C2DAE}"/>
                </a:ext>
              </a:extLst>
            </p:cNvPr>
            <p:cNvCxnSpPr>
              <a:cxnSpLocks/>
              <a:endCxn id="29" idx="0"/>
            </p:cNvCxnSpPr>
            <p:nvPr/>
          </p:nvCxnSpPr>
          <p:spPr>
            <a:xfrm flipH="1">
              <a:off x="7772579" y="3805601"/>
              <a:ext cx="2038" cy="78055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8E3CB260-1100-164A-96D8-6B83562A01C2}"/>
                </a:ext>
              </a:extLst>
            </p:cNvPr>
            <p:cNvSpPr/>
            <p:nvPr/>
          </p:nvSpPr>
          <p:spPr>
            <a:xfrm>
              <a:off x="7142292" y="4627936"/>
              <a:ext cx="1111880" cy="265753"/>
            </a:xfrm>
            <a:prstGeom prst="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tx1"/>
                  </a:solidFill>
                </a:rPr>
                <a:t>Operator</a:t>
              </a:r>
            </a:p>
            <a:p>
              <a:pPr algn="ctr">
                <a:spcBef>
                  <a:spcPts val="0"/>
                </a:spcBef>
              </a:pPr>
              <a:r>
                <a:rPr kumimoji="1" lang="en-GB" sz="800">
                  <a:solidFill>
                    <a:schemeClr val="tx1"/>
                  </a:solidFill>
                </a:rPr>
                <a:t>(common)</a:t>
              </a:r>
            </a:p>
          </p:txBody>
        </p:sp>
        <p:sp>
          <p:nvSpPr>
            <p:cNvPr id="37" name="Rectangle 36">
              <a:extLst>
                <a:ext uri="{FF2B5EF4-FFF2-40B4-BE49-F238E27FC236}">
                  <a16:creationId xmlns:a16="http://schemas.microsoft.com/office/drawing/2014/main" id="{9FB673C4-B87D-02B9-C436-F4BB19A41F26}"/>
                </a:ext>
              </a:extLst>
            </p:cNvPr>
            <p:cNvSpPr/>
            <p:nvPr/>
          </p:nvSpPr>
          <p:spPr>
            <a:xfrm>
              <a:off x="6741507" y="3801672"/>
              <a:ext cx="2047332" cy="294185"/>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a:solidFill>
                    <a:schemeClr val="tx1"/>
                  </a:solidFill>
                </a:rPr>
                <a:t>3GPP management system</a:t>
              </a:r>
            </a:p>
          </p:txBody>
        </p:sp>
        <p:sp>
          <p:nvSpPr>
            <p:cNvPr id="38" name="Rectangle 37">
              <a:extLst>
                <a:ext uri="{FF2B5EF4-FFF2-40B4-BE49-F238E27FC236}">
                  <a16:creationId xmlns:a16="http://schemas.microsoft.com/office/drawing/2014/main" id="{39946F02-7693-0AA9-7CA5-6999647F1EF6}"/>
                </a:ext>
              </a:extLst>
            </p:cNvPr>
            <p:cNvSpPr/>
            <p:nvPr/>
          </p:nvSpPr>
          <p:spPr>
            <a:xfrm>
              <a:off x="7891876" y="5788877"/>
              <a:ext cx="724591" cy="346138"/>
            </a:xfrm>
            <a:prstGeom prst="rect">
              <a:avLst/>
            </a:prstGeom>
            <a:solidFill>
              <a:schemeClr val="tx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0"/>
                </a:spcBef>
              </a:pPr>
              <a:r>
                <a:rPr kumimoji="1" lang="en-GB" sz="800">
                  <a:solidFill>
                    <a:schemeClr val="tx1"/>
                  </a:solidFill>
                </a:rPr>
                <a:t>DU  </a:t>
              </a:r>
            </a:p>
            <a:p>
              <a:pPr algn="ctr">
                <a:spcBef>
                  <a:spcPts val="0"/>
                </a:spcBef>
              </a:pPr>
              <a:r>
                <a:rPr kumimoji="1" lang="en-GB" sz="800">
                  <a:solidFill>
                    <a:schemeClr val="tx1"/>
                  </a:solidFill>
                </a:rPr>
                <a:t>(vendor B)</a:t>
              </a:r>
            </a:p>
          </p:txBody>
        </p:sp>
        <p:sp>
          <p:nvSpPr>
            <p:cNvPr id="39" name="Rectangle 38">
              <a:extLst>
                <a:ext uri="{FF2B5EF4-FFF2-40B4-BE49-F238E27FC236}">
                  <a16:creationId xmlns:a16="http://schemas.microsoft.com/office/drawing/2014/main" id="{227C72AE-4FFF-72A6-0B97-2720A669A4DC}"/>
                </a:ext>
              </a:extLst>
            </p:cNvPr>
            <p:cNvSpPr/>
            <p:nvPr/>
          </p:nvSpPr>
          <p:spPr>
            <a:xfrm>
              <a:off x="7894787" y="5439542"/>
              <a:ext cx="721680" cy="346138"/>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0"/>
                </a:spcBef>
              </a:pPr>
              <a:r>
                <a:rPr kumimoji="1" lang="en-GB" sz="800">
                  <a:solidFill>
                    <a:schemeClr val="tx1"/>
                  </a:solidFill>
                </a:rPr>
                <a:t>UPF, CU-UP</a:t>
              </a:r>
            </a:p>
            <a:p>
              <a:pPr algn="ctr">
                <a:spcBef>
                  <a:spcPts val="0"/>
                </a:spcBef>
              </a:pPr>
              <a:r>
                <a:rPr kumimoji="1" lang="en-GB" sz="800">
                  <a:solidFill>
                    <a:schemeClr val="tx1"/>
                  </a:solidFill>
                </a:rPr>
                <a:t>(vendor B)</a:t>
              </a:r>
            </a:p>
          </p:txBody>
        </p:sp>
        <p:sp>
          <p:nvSpPr>
            <p:cNvPr id="40" name="Rectangle 39">
              <a:extLst>
                <a:ext uri="{FF2B5EF4-FFF2-40B4-BE49-F238E27FC236}">
                  <a16:creationId xmlns:a16="http://schemas.microsoft.com/office/drawing/2014/main" id="{A0A80433-1270-E5B3-AA31-E66BB5F5878F}"/>
                </a:ext>
              </a:extLst>
            </p:cNvPr>
            <p:cNvSpPr/>
            <p:nvPr/>
          </p:nvSpPr>
          <p:spPr>
            <a:xfrm>
              <a:off x="6948857" y="5225918"/>
              <a:ext cx="867936" cy="972774"/>
            </a:xfrm>
            <a:prstGeom prst="rect">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41" name="Rectangle 40">
              <a:extLst>
                <a:ext uri="{FF2B5EF4-FFF2-40B4-BE49-F238E27FC236}">
                  <a16:creationId xmlns:a16="http://schemas.microsoft.com/office/drawing/2014/main" id="{64FFB2B5-9427-A1F0-8FC5-B1F1E369FF09}"/>
                </a:ext>
              </a:extLst>
            </p:cNvPr>
            <p:cNvSpPr/>
            <p:nvPr/>
          </p:nvSpPr>
          <p:spPr>
            <a:xfrm>
              <a:off x="7820203" y="5225918"/>
              <a:ext cx="867936" cy="972774"/>
            </a:xfrm>
            <a:prstGeom prst="rect">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grpSp>
      <p:sp>
        <p:nvSpPr>
          <p:cNvPr id="42" name="Content Placeholder 2">
            <a:extLst>
              <a:ext uri="{FF2B5EF4-FFF2-40B4-BE49-F238E27FC236}">
                <a16:creationId xmlns:a16="http://schemas.microsoft.com/office/drawing/2014/main" id="{357BAABA-E103-DE9F-380A-4C254D9F1689}"/>
              </a:ext>
            </a:extLst>
          </p:cNvPr>
          <p:cNvSpPr txBox="1">
            <a:spLocks/>
          </p:cNvSpPr>
          <p:nvPr/>
        </p:nvSpPr>
        <p:spPr>
          <a:xfrm>
            <a:off x="6449755" y="5213865"/>
            <a:ext cx="751982" cy="725881"/>
          </a:xfrm>
          <a:prstGeom prst="rect">
            <a:avLst/>
          </a:prstGeom>
        </p:spPr>
        <p:txBody>
          <a:bodyPr/>
          <a:lstStyle>
            <a:lvl1pPr marL="0" marR="0" indent="0" algn="l" defTabSz="231356" eaLnBrk="1" latinLnBrk="0" hangingPunct="1">
              <a:lnSpc>
                <a:spcPct val="100000"/>
              </a:lnSpc>
              <a:spcBef>
                <a:spcPts val="0"/>
              </a:spcBef>
              <a:spcAft>
                <a:spcPts val="600"/>
              </a:spcAft>
              <a:buClrTx/>
              <a:buSzTx/>
              <a:buFontTx/>
              <a:buNone/>
              <a:tabLst/>
              <a:defRPr kumimoji="1" sz="1350" b="0" i="0" u="none" strike="noStrike" cap="none" spc="0" baseline="0">
                <a:ln>
                  <a:noFill/>
                </a:ln>
                <a:solidFill>
                  <a:srgbClr val="000000"/>
                </a:solidFill>
                <a:uFillTx/>
                <a:latin typeface="Rakuten Sans" panose="020B0503020203020204" pitchFamily="34" charset="0"/>
                <a:ea typeface="+mn-ea"/>
                <a:cs typeface="Rakuten Sans" panose="020B0503020203020204" pitchFamily="34" charset="0"/>
                <a:sym typeface="メイリオ"/>
              </a:defRPr>
            </a:lvl1pPr>
            <a:lvl2pPr marL="270014"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2pPr>
            <a:lvl3pPr marL="540027"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3pPr>
            <a:lvl4pPr marL="810041"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4pPr>
            <a:lvl5pPr marL="1080054"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5pPr>
            <a:lvl6pPr marL="1350068"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6pPr>
            <a:lvl7pPr marL="1620081"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7pPr>
            <a:lvl8pPr marL="1890095"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8pPr>
            <a:lvl9pPr marL="2160108"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9pPr>
          </a:lstStyle>
          <a:p>
            <a:r>
              <a:rPr lang="en-GB" sz="800"/>
              <a:t>Best effort slice</a:t>
            </a:r>
          </a:p>
        </p:txBody>
      </p:sp>
      <p:sp>
        <p:nvSpPr>
          <p:cNvPr id="43" name="Content Placeholder 2">
            <a:extLst>
              <a:ext uri="{FF2B5EF4-FFF2-40B4-BE49-F238E27FC236}">
                <a16:creationId xmlns:a16="http://schemas.microsoft.com/office/drawing/2014/main" id="{2DEF0679-88D8-DFE2-685D-5AA5B1B85B0C}"/>
              </a:ext>
            </a:extLst>
          </p:cNvPr>
          <p:cNvSpPr txBox="1">
            <a:spLocks/>
          </p:cNvSpPr>
          <p:nvPr/>
        </p:nvSpPr>
        <p:spPr>
          <a:xfrm>
            <a:off x="7197472" y="5152060"/>
            <a:ext cx="1159662" cy="725881"/>
          </a:xfrm>
          <a:prstGeom prst="rect">
            <a:avLst/>
          </a:prstGeom>
        </p:spPr>
        <p:txBody>
          <a:bodyPr/>
          <a:lstStyle>
            <a:lvl1pPr marL="0" marR="0" indent="0" algn="l" defTabSz="231356" eaLnBrk="1" latinLnBrk="0" hangingPunct="1">
              <a:lnSpc>
                <a:spcPct val="100000"/>
              </a:lnSpc>
              <a:spcBef>
                <a:spcPts val="0"/>
              </a:spcBef>
              <a:spcAft>
                <a:spcPts val="600"/>
              </a:spcAft>
              <a:buClrTx/>
              <a:buSzTx/>
              <a:buFontTx/>
              <a:buNone/>
              <a:tabLst/>
              <a:defRPr kumimoji="1" sz="1350" b="0" i="0" u="none" strike="noStrike" cap="none" spc="0" baseline="0">
                <a:ln>
                  <a:noFill/>
                </a:ln>
                <a:solidFill>
                  <a:srgbClr val="000000"/>
                </a:solidFill>
                <a:uFillTx/>
                <a:latin typeface="Rakuten Sans" panose="020B0503020203020204" pitchFamily="34" charset="0"/>
                <a:ea typeface="+mn-ea"/>
                <a:cs typeface="Rakuten Sans" panose="020B0503020203020204" pitchFamily="34" charset="0"/>
                <a:sym typeface="メイリオ"/>
              </a:defRPr>
            </a:lvl1pPr>
            <a:lvl2pPr marL="270014"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2pPr>
            <a:lvl3pPr marL="540027"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3pPr>
            <a:lvl4pPr marL="810041"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4pPr>
            <a:lvl5pPr marL="1080054"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5pPr>
            <a:lvl6pPr marL="1350068"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6pPr>
            <a:lvl7pPr marL="1620081"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7pPr>
            <a:lvl8pPr marL="1890095"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8pPr>
            <a:lvl9pPr marL="2160108"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9pPr>
          </a:lstStyle>
          <a:p>
            <a:r>
              <a:rPr lang="en-GB" sz="800"/>
              <a:t>Latency and bit rate guaranteed slice</a:t>
            </a:r>
          </a:p>
        </p:txBody>
      </p:sp>
      <p:grpSp>
        <p:nvGrpSpPr>
          <p:cNvPr id="87" name="Group 86">
            <a:extLst>
              <a:ext uri="{FF2B5EF4-FFF2-40B4-BE49-F238E27FC236}">
                <a16:creationId xmlns:a16="http://schemas.microsoft.com/office/drawing/2014/main" id="{E0A6D88D-CA98-A32A-1CBA-5B694FF61458}"/>
              </a:ext>
            </a:extLst>
          </p:cNvPr>
          <p:cNvGrpSpPr/>
          <p:nvPr/>
        </p:nvGrpSpPr>
        <p:grpSpPr>
          <a:xfrm>
            <a:off x="667477" y="1708017"/>
            <a:ext cx="2977581" cy="3503583"/>
            <a:chOff x="7323852" y="1703337"/>
            <a:chExt cx="3331301" cy="4201221"/>
          </a:xfrm>
        </p:grpSpPr>
        <p:sp>
          <p:nvSpPr>
            <p:cNvPr id="88" name="Rectangle 87">
              <a:extLst>
                <a:ext uri="{FF2B5EF4-FFF2-40B4-BE49-F238E27FC236}">
                  <a16:creationId xmlns:a16="http://schemas.microsoft.com/office/drawing/2014/main" id="{75353FBF-8585-990D-CDAB-D3DF4238FCFB}"/>
                </a:ext>
              </a:extLst>
            </p:cNvPr>
            <p:cNvSpPr/>
            <p:nvPr/>
          </p:nvSpPr>
          <p:spPr>
            <a:xfrm>
              <a:off x="7323852" y="4207643"/>
              <a:ext cx="3331301" cy="1696915"/>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89" name="Rectangle 88">
              <a:extLst>
                <a:ext uri="{FF2B5EF4-FFF2-40B4-BE49-F238E27FC236}">
                  <a16:creationId xmlns:a16="http://schemas.microsoft.com/office/drawing/2014/main" id="{A3BE07C2-5512-E90E-3DBE-437EB8BEF777}"/>
                </a:ext>
              </a:extLst>
            </p:cNvPr>
            <p:cNvSpPr/>
            <p:nvPr/>
          </p:nvSpPr>
          <p:spPr>
            <a:xfrm>
              <a:off x="7845043" y="4485068"/>
              <a:ext cx="1253966" cy="539666"/>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0"/>
                </a:spcBef>
              </a:pPr>
              <a:r>
                <a:rPr kumimoji="1" lang="en-GB" sz="1200">
                  <a:solidFill>
                    <a:schemeClr val="tx1"/>
                  </a:solidFill>
                </a:rPr>
                <a:t>NF workload  </a:t>
              </a:r>
            </a:p>
            <a:p>
              <a:pPr algn="ctr">
                <a:spcBef>
                  <a:spcPts val="0"/>
                </a:spcBef>
              </a:pPr>
              <a:r>
                <a:rPr kumimoji="1" lang="en-GB" sz="1200">
                  <a:solidFill>
                    <a:schemeClr val="tx1"/>
                  </a:solidFill>
                </a:rPr>
                <a:t>(vendor A)</a:t>
              </a:r>
            </a:p>
          </p:txBody>
        </p:sp>
        <p:sp>
          <p:nvSpPr>
            <p:cNvPr id="90" name="Rectangle 89">
              <a:extLst>
                <a:ext uri="{FF2B5EF4-FFF2-40B4-BE49-F238E27FC236}">
                  <a16:creationId xmlns:a16="http://schemas.microsoft.com/office/drawing/2014/main" id="{63D9FE7B-3970-12D3-6C49-E9136C75083F}"/>
                </a:ext>
              </a:extLst>
            </p:cNvPr>
            <p:cNvSpPr/>
            <p:nvPr/>
          </p:nvSpPr>
          <p:spPr>
            <a:xfrm>
              <a:off x="7438255" y="1703337"/>
              <a:ext cx="2978184" cy="458666"/>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200">
                  <a:solidFill>
                    <a:schemeClr val="tx1"/>
                  </a:solidFill>
                </a:rPr>
                <a:t>3GPP management system</a:t>
              </a:r>
            </a:p>
          </p:txBody>
        </p:sp>
        <p:sp>
          <p:nvSpPr>
            <p:cNvPr id="91" name="Rectangle 90">
              <a:extLst>
                <a:ext uri="{FF2B5EF4-FFF2-40B4-BE49-F238E27FC236}">
                  <a16:creationId xmlns:a16="http://schemas.microsoft.com/office/drawing/2014/main" id="{FCCBB7DB-CB18-E8E1-64CC-DC3CA777CC4E}"/>
                </a:ext>
              </a:extLst>
            </p:cNvPr>
            <p:cNvSpPr/>
            <p:nvPr/>
          </p:nvSpPr>
          <p:spPr>
            <a:xfrm>
              <a:off x="7438486" y="2974815"/>
              <a:ext cx="2978184" cy="956064"/>
            </a:xfrm>
            <a:prstGeom prst="rect">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kumimoji="1" lang="en-GB" sz="1200">
                  <a:solidFill>
                    <a:schemeClr val="tx1"/>
                  </a:solidFill>
                </a:rPr>
                <a:t>Orchestration system (K8S based)</a:t>
              </a:r>
            </a:p>
          </p:txBody>
        </p:sp>
        <p:sp>
          <p:nvSpPr>
            <p:cNvPr id="92" name="TextBox 91">
              <a:extLst>
                <a:ext uri="{FF2B5EF4-FFF2-40B4-BE49-F238E27FC236}">
                  <a16:creationId xmlns:a16="http://schemas.microsoft.com/office/drawing/2014/main" id="{029DF5D6-283F-C828-5287-412005ABC835}"/>
                </a:ext>
              </a:extLst>
            </p:cNvPr>
            <p:cNvSpPr txBox="1"/>
            <p:nvPr/>
          </p:nvSpPr>
          <p:spPr>
            <a:xfrm>
              <a:off x="8989502" y="2335467"/>
              <a:ext cx="1184023" cy="294403"/>
            </a:xfrm>
            <a:prstGeom prst="rect">
              <a:avLst/>
            </a:prstGeom>
            <a:noFill/>
          </p:spPr>
          <p:txBody>
            <a:bodyPr wrap="none" rtlCol="0">
              <a:spAutoFit/>
            </a:bodyPr>
            <a:lstStyle/>
            <a:p>
              <a:r>
                <a:rPr kumimoji="1" lang="en-GB" sz="1100"/>
                <a:t>CRD common</a:t>
              </a:r>
            </a:p>
          </p:txBody>
        </p:sp>
        <p:sp>
          <p:nvSpPr>
            <p:cNvPr id="93" name="Rectangle 92">
              <a:extLst>
                <a:ext uri="{FF2B5EF4-FFF2-40B4-BE49-F238E27FC236}">
                  <a16:creationId xmlns:a16="http://schemas.microsoft.com/office/drawing/2014/main" id="{2BE55419-3CF5-BD5F-FB69-79ADCAA66BE9}"/>
                </a:ext>
              </a:extLst>
            </p:cNvPr>
            <p:cNvSpPr/>
            <p:nvPr/>
          </p:nvSpPr>
          <p:spPr>
            <a:xfrm>
              <a:off x="8115675" y="3378967"/>
              <a:ext cx="1617415" cy="414338"/>
            </a:xfrm>
            <a:prstGeom prst="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200">
                  <a:solidFill>
                    <a:schemeClr val="tx1"/>
                  </a:solidFill>
                </a:rPr>
                <a:t>Operator</a:t>
              </a:r>
            </a:p>
            <a:p>
              <a:pPr algn="ctr">
                <a:spcBef>
                  <a:spcPts val="0"/>
                </a:spcBef>
              </a:pPr>
              <a:r>
                <a:rPr kumimoji="1" lang="en-GB" sz="1200">
                  <a:solidFill>
                    <a:schemeClr val="tx1"/>
                  </a:solidFill>
                </a:rPr>
                <a:t>(common)</a:t>
              </a:r>
            </a:p>
          </p:txBody>
        </p:sp>
        <p:sp>
          <p:nvSpPr>
            <p:cNvPr id="94" name="Rectangle 93">
              <a:extLst>
                <a:ext uri="{FF2B5EF4-FFF2-40B4-BE49-F238E27FC236}">
                  <a16:creationId xmlns:a16="http://schemas.microsoft.com/office/drawing/2014/main" id="{29716FF2-CF95-B9A9-BADD-BB351BA4E307}"/>
                </a:ext>
              </a:extLst>
            </p:cNvPr>
            <p:cNvSpPr/>
            <p:nvPr/>
          </p:nvSpPr>
          <p:spPr>
            <a:xfrm>
              <a:off x="7457345" y="5269642"/>
              <a:ext cx="2959093" cy="458666"/>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kumimoji="1" lang="en-GB" sz="1200" dirty="0">
                  <a:solidFill>
                    <a:schemeClr val="tx1"/>
                  </a:solidFill>
                </a:rPr>
                <a:t>Cluster/namespace common</a:t>
              </a:r>
            </a:p>
          </p:txBody>
        </p:sp>
        <p:sp>
          <p:nvSpPr>
            <p:cNvPr id="95" name="Rectangle 94">
              <a:extLst>
                <a:ext uri="{FF2B5EF4-FFF2-40B4-BE49-F238E27FC236}">
                  <a16:creationId xmlns:a16="http://schemas.microsoft.com/office/drawing/2014/main" id="{71593002-8D81-2950-0717-C3AC89C3A4DD}"/>
                </a:ext>
              </a:extLst>
            </p:cNvPr>
            <p:cNvSpPr/>
            <p:nvPr/>
          </p:nvSpPr>
          <p:spPr>
            <a:xfrm>
              <a:off x="7457345" y="4614366"/>
              <a:ext cx="1253966" cy="539666"/>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0"/>
                </a:spcBef>
              </a:pPr>
              <a:r>
                <a:rPr kumimoji="1" lang="en-GB" sz="1200">
                  <a:solidFill>
                    <a:schemeClr val="tx1"/>
                  </a:solidFill>
                </a:rPr>
                <a:t>NF workload  </a:t>
              </a:r>
            </a:p>
            <a:p>
              <a:pPr algn="ctr">
                <a:spcBef>
                  <a:spcPts val="0"/>
                </a:spcBef>
              </a:pPr>
              <a:r>
                <a:rPr kumimoji="1" lang="en-GB" sz="1200">
                  <a:solidFill>
                    <a:schemeClr val="tx1"/>
                  </a:solidFill>
                </a:rPr>
                <a:t>(vendor A)</a:t>
              </a:r>
            </a:p>
          </p:txBody>
        </p:sp>
        <p:cxnSp>
          <p:nvCxnSpPr>
            <p:cNvPr id="96" name="Straight Connector 95">
              <a:extLst>
                <a:ext uri="{FF2B5EF4-FFF2-40B4-BE49-F238E27FC236}">
                  <a16:creationId xmlns:a16="http://schemas.microsoft.com/office/drawing/2014/main" id="{A3FFE7EC-01B7-2F67-DD73-740E2155A20A}"/>
                </a:ext>
              </a:extLst>
            </p:cNvPr>
            <p:cNvCxnSpPr>
              <a:cxnSpLocks/>
              <a:stCxn id="93" idx="2"/>
            </p:cNvCxnSpPr>
            <p:nvPr/>
          </p:nvCxnSpPr>
          <p:spPr>
            <a:xfrm>
              <a:off x="8924383" y="3793305"/>
              <a:ext cx="1" cy="4044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7" name="Rectangle 96">
              <a:extLst>
                <a:ext uri="{FF2B5EF4-FFF2-40B4-BE49-F238E27FC236}">
                  <a16:creationId xmlns:a16="http://schemas.microsoft.com/office/drawing/2014/main" id="{31DB545C-438C-9AC2-CD1B-DAD58FA0CEC1}"/>
                </a:ext>
              </a:extLst>
            </p:cNvPr>
            <p:cNvSpPr/>
            <p:nvPr/>
          </p:nvSpPr>
          <p:spPr>
            <a:xfrm>
              <a:off x="9253357" y="4482791"/>
              <a:ext cx="1252011" cy="539666"/>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0"/>
                </a:spcBef>
              </a:pPr>
              <a:r>
                <a:rPr kumimoji="1" lang="en-GB" sz="1200">
                  <a:solidFill>
                    <a:schemeClr val="tx1"/>
                  </a:solidFill>
                </a:rPr>
                <a:t>NF workload  </a:t>
              </a:r>
            </a:p>
            <a:p>
              <a:pPr algn="ctr">
                <a:spcBef>
                  <a:spcPts val="0"/>
                </a:spcBef>
              </a:pPr>
              <a:r>
                <a:rPr kumimoji="1" lang="en-GB" sz="1200">
                  <a:solidFill>
                    <a:schemeClr val="tx1"/>
                  </a:solidFill>
                </a:rPr>
                <a:t>(vendor B)</a:t>
              </a:r>
            </a:p>
          </p:txBody>
        </p:sp>
        <p:sp>
          <p:nvSpPr>
            <p:cNvPr id="98" name="Rectangle 97">
              <a:extLst>
                <a:ext uri="{FF2B5EF4-FFF2-40B4-BE49-F238E27FC236}">
                  <a16:creationId xmlns:a16="http://schemas.microsoft.com/office/drawing/2014/main" id="{CF566E4A-0646-0F76-0B49-7E36D42E9E51}"/>
                </a:ext>
              </a:extLst>
            </p:cNvPr>
            <p:cNvSpPr/>
            <p:nvPr/>
          </p:nvSpPr>
          <p:spPr>
            <a:xfrm>
              <a:off x="8863702" y="4597983"/>
              <a:ext cx="1253966" cy="539666"/>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0"/>
                </a:spcBef>
              </a:pPr>
              <a:r>
                <a:rPr kumimoji="1" lang="en-GB" sz="1200">
                  <a:solidFill>
                    <a:schemeClr val="tx1"/>
                  </a:solidFill>
                </a:rPr>
                <a:t>NF workload  </a:t>
              </a:r>
            </a:p>
            <a:p>
              <a:pPr algn="ctr">
                <a:spcBef>
                  <a:spcPts val="0"/>
                </a:spcBef>
              </a:pPr>
              <a:r>
                <a:rPr kumimoji="1" lang="en-GB" sz="1200">
                  <a:solidFill>
                    <a:schemeClr val="tx1"/>
                  </a:solidFill>
                </a:rPr>
                <a:t>(vendor B)</a:t>
              </a:r>
            </a:p>
          </p:txBody>
        </p:sp>
        <p:cxnSp>
          <p:nvCxnSpPr>
            <p:cNvPr id="99" name="Straight Arrow Connector 98">
              <a:extLst>
                <a:ext uri="{FF2B5EF4-FFF2-40B4-BE49-F238E27FC236}">
                  <a16:creationId xmlns:a16="http://schemas.microsoft.com/office/drawing/2014/main" id="{54A354D4-762B-1F94-0FA3-70F69CE9F835}"/>
                </a:ext>
              </a:extLst>
            </p:cNvPr>
            <p:cNvCxnSpPr>
              <a:cxnSpLocks/>
              <a:stCxn id="90" idx="2"/>
              <a:endCxn id="93" idx="0"/>
            </p:cNvCxnSpPr>
            <p:nvPr/>
          </p:nvCxnSpPr>
          <p:spPr>
            <a:xfrm flipH="1">
              <a:off x="8924383" y="2162003"/>
              <a:ext cx="2964" cy="121696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0" name="Rectangle 99">
              <a:extLst>
                <a:ext uri="{FF2B5EF4-FFF2-40B4-BE49-F238E27FC236}">
                  <a16:creationId xmlns:a16="http://schemas.microsoft.com/office/drawing/2014/main" id="{16FD9B3F-E4DE-1CAF-1C50-2721D646B833}"/>
                </a:ext>
              </a:extLst>
            </p:cNvPr>
            <p:cNvSpPr/>
            <p:nvPr/>
          </p:nvSpPr>
          <p:spPr>
            <a:xfrm>
              <a:off x="8007526" y="3444113"/>
              <a:ext cx="1617415" cy="414338"/>
            </a:xfrm>
            <a:prstGeom prst="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200">
                  <a:solidFill>
                    <a:schemeClr val="tx1"/>
                  </a:solidFill>
                </a:rPr>
                <a:t>Operator</a:t>
              </a:r>
            </a:p>
            <a:p>
              <a:pPr algn="ctr">
                <a:spcBef>
                  <a:spcPts val="0"/>
                </a:spcBef>
              </a:pPr>
              <a:r>
                <a:rPr kumimoji="1" lang="en-GB" sz="1200">
                  <a:solidFill>
                    <a:schemeClr val="tx1"/>
                  </a:solidFill>
                </a:rPr>
                <a:t>(common)</a:t>
              </a:r>
            </a:p>
          </p:txBody>
        </p:sp>
      </p:grpSp>
      <p:cxnSp>
        <p:nvCxnSpPr>
          <p:cNvPr id="106" name="Straight Connector 105">
            <a:extLst>
              <a:ext uri="{FF2B5EF4-FFF2-40B4-BE49-F238E27FC236}">
                <a16:creationId xmlns:a16="http://schemas.microsoft.com/office/drawing/2014/main" id="{EBBD9626-C572-8033-10DC-2ECBB78E0E3F}"/>
              </a:ext>
            </a:extLst>
          </p:cNvPr>
          <p:cNvCxnSpPr>
            <a:cxnSpLocks/>
          </p:cNvCxnSpPr>
          <p:nvPr/>
        </p:nvCxnSpPr>
        <p:spPr>
          <a:xfrm>
            <a:off x="3279900" y="4604648"/>
            <a:ext cx="417541" cy="7746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8" name="TextBox 107">
            <a:extLst>
              <a:ext uri="{FF2B5EF4-FFF2-40B4-BE49-F238E27FC236}">
                <a16:creationId xmlns:a16="http://schemas.microsoft.com/office/drawing/2014/main" id="{EA6AD9FA-D2C1-EC5B-D452-3132B8307620}"/>
              </a:ext>
            </a:extLst>
          </p:cNvPr>
          <p:cNvSpPr txBox="1"/>
          <p:nvPr/>
        </p:nvSpPr>
        <p:spPr>
          <a:xfrm>
            <a:off x="3687293" y="4299599"/>
            <a:ext cx="1929914" cy="924227"/>
          </a:xfrm>
          <a:prstGeom prst="rect">
            <a:avLst/>
          </a:prstGeom>
          <a:noFill/>
        </p:spPr>
        <p:txBody>
          <a:bodyPr wrap="square" rtlCol="0">
            <a:spAutoFit/>
          </a:bodyPr>
          <a:lstStyle/>
          <a:p>
            <a:r>
              <a:rPr kumimoji="1" lang="en-GB" sz="1200">
                <a:solidFill>
                  <a:schemeClr val="tx1">
                    <a:lumMod val="50000"/>
                    <a:lumOff val="50000"/>
                  </a:schemeClr>
                </a:solidFill>
              </a:rPr>
              <a:t>e.g. multi-vendors’ NF share the same cluster and are jointly managed by the common operators</a:t>
            </a:r>
          </a:p>
        </p:txBody>
      </p:sp>
      <p:cxnSp>
        <p:nvCxnSpPr>
          <p:cNvPr id="110" name="Straight Connector 109">
            <a:extLst>
              <a:ext uri="{FF2B5EF4-FFF2-40B4-BE49-F238E27FC236}">
                <a16:creationId xmlns:a16="http://schemas.microsoft.com/office/drawing/2014/main" id="{9BD50546-FD69-08EB-7D23-44E90F0A80AE}"/>
              </a:ext>
            </a:extLst>
          </p:cNvPr>
          <p:cNvCxnSpPr>
            <a:cxnSpLocks/>
          </p:cNvCxnSpPr>
          <p:nvPr/>
        </p:nvCxnSpPr>
        <p:spPr>
          <a:xfrm>
            <a:off x="2876551" y="3297190"/>
            <a:ext cx="820890" cy="5039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2" name="TextBox 111">
            <a:extLst>
              <a:ext uri="{FF2B5EF4-FFF2-40B4-BE49-F238E27FC236}">
                <a16:creationId xmlns:a16="http://schemas.microsoft.com/office/drawing/2014/main" id="{5BE57319-7A34-433A-5AEF-DB3EC0BE7300}"/>
              </a:ext>
            </a:extLst>
          </p:cNvPr>
          <p:cNvSpPr txBox="1"/>
          <p:nvPr/>
        </p:nvSpPr>
        <p:spPr>
          <a:xfrm>
            <a:off x="3645263" y="2896561"/>
            <a:ext cx="1929914" cy="924227"/>
          </a:xfrm>
          <a:prstGeom prst="rect">
            <a:avLst/>
          </a:prstGeom>
          <a:noFill/>
        </p:spPr>
        <p:txBody>
          <a:bodyPr wrap="square" rtlCol="0">
            <a:spAutoFit/>
          </a:bodyPr>
          <a:lstStyle/>
          <a:p>
            <a:r>
              <a:rPr kumimoji="1" lang="en-GB" sz="1200">
                <a:solidFill>
                  <a:schemeClr val="tx1">
                    <a:lumMod val="50000"/>
                    <a:lumOff val="50000"/>
                  </a:schemeClr>
                </a:solidFill>
              </a:rPr>
              <a:t>The system integrator manages both NFs from vendor A and B based on </a:t>
            </a:r>
            <a:r>
              <a:rPr kumimoji="1" lang="en-GB" sz="1200" b="1">
                <a:solidFill>
                  <a:schemeClr val="tx1">
                    <a:lumMod val="50000"/>
                    <a:lumOff val="50000"/>
                  </a:schemeClr>
                </a:solidFill>
              </a:rPr>
              <a:t>standardized CRD schema</a:t>
            </a:r>
            <a:r>
              <a:rPr kumimoji="1" lang="en-GB" sz="1200">
                <a:solidFill>
                  <a:schemeClr val="tx1">
                    <a:lumMod val="50000"/>
                    <a:lumOff val="50000"/>
                  </a:schemeClr>
                </a:solidFill>
              </a:rPr>
              <a:t>.</a:t>
            </a:r>
          </a:p>
        </p:txBody>
      </p:sp>
      <p:sp>
        <p:nvSpPr>
          <p:cNvPr id="102" name="TextBox 101">
            <a:extLst>
              <a:ext uri="{FF2B5EF4-FFF2-40B4-BE49-F238E27FC236}">
                <a16:creationId xmlns:a16="http://schemas.microsoft.com/office/drawing/2014/main" id="{22DDBF9C-7ADA-8A87-B904-98B5840CAA85}"/>
              </a:ext>
            </a:extLst>
          </p:cNvPr>
          <p:cNvSpPr txBox="1"/>
          <p:nvPr/>
        </p:nvSpPr>
        <p:spPr>
          <a:xfrm>
            <a:off x="1826617" y="5623558"/>
            <a:ext cx="2210862" cy="259430"/>
          </a:xfrm>
          <a:prstGeom prst="rect">
            <a:avLst/>
          </a:prstGeom>
          <a:noFill/>
        </p:spPr>
        <p:txBody>
          <a:bodyPr wrap="none" rtlCol="0">
            <a:spAutoFit/>
          </a:bodyPr>
          <a:lstStyle/>
          <a:p>
            <a:r>
              <a:rPr kumimoji="1" lang="en-GB" sz="1200" dirty="0"/>
              <a:t>Multi-tenant shared resource</a:t>
            </a:r>
          </a:p>
        </p:txBody>
      </p:sp>
      <p:cxnSp>
        <p:nvCxnSpPr>
          <p:cNvPr id="105" name="Straight Arrow Connector 104">
            <a:extLst>
              <a:ext uri="{FF2B5EF4-FFF2-40B4-BE49-F238E27FC236}">
                <a16:creationId xmlns:a16="http://schemas.microsoft.com/office/drawing/2014/main" id="{18DD7FD6-E7A8-DA56-265B-26C98C2E4F0F}"/>
              </a:ext>
            </a:extLst>
          </p:cNvPr>
          <p:cNvCxnSpPr>
            <a:cxnSpLocks/>
          </p:cNvCxnSpPr>
          <p:nvPr/>
        </p:nvCxnSpPr>
        <p:spPr>
          <a:xfrm flipV="1">
            <a:off x="5400428" y="1488603"/>
            <a:ext cx="1134474" cy="28720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a:extLst>
              <a:ext uri="{FF2B5EF4-FFF2-40B4-BE49-F238E27FC236}">
                <a16:creationId xmlns:a16="http://schemas.microsoft.com/office/drawing/2014/main" id="{B18257AC-404F-19E1-5CF0-DF43E91BA711}"/>
              </a:ext>
            </a:extLst>
          </p:cNvPr>
          <p:cNvCxnSpPr>
            <a:cxnSpLocks/>
          </p:cNvCxnSpPr>
          <p:nvPr/>
        </p:nvCxnSpPr>
        <p:spPr>
          <a:xfrm flipV="1">
            <a:off x="5435544" y="4269634"/>
            <a:ext cx="613473" cy="910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3" name="Content Placeholder 2">
            <a:extLst>
              <a:ext uri="{FF2B5EF4-FFF2-40B4-BE49-F238E27FC236}">
                <a16:creationId xmlns:a16="http://schemas.microsoft.com/office/drawing/2014/main" id="{6962D278-00F1-D19A-C151-41624590B19B}"/>
              </a:ext>
            </a:extLst>
          </p:cNvPr>
          <p:cNvSpPr txBox="1">
            <a:spLocks/>
          </p:cNvSpPr>
          <p:nvPr/>
        </p:nvSpPr>
        <p:spPr>
          <a:xfrm>
            <a:off x="5987031" y="3467037"/>
            <a:ext cx="4616676" cy="725881"/>
          </a:xfrm>
          <a:prstGeom prst="rect">
            <a:avLst/>
          </a:prstGeom>
        </p:spPr>
        <p:txBody>
          <a:bodyPr/>
          <a:lstStyle>
            <a:lvl1pPr marL="0" marR="0" indent="0" algn="l" defTabSz="231356" eaLnBrk="1" latinLnBrk="0" hangingPunct="1">
              <a:lnSpc>
                <a:spcPct val="100000"/>
              </a:lnSpc>
              <a:spcBef>
                <a:spcPts val="0"/>
              </a:spcBef>
              <a:spcAft>
                <a:spcPts val="600"/>
              </a:spcAft>
              <a:buClrTx/>
              <a:buSzTx/>
              <a:buFontTx/>
              <a:buNone/>
              <a:tabLst/>
              <a:defRPr kumimoji="1" sz="1350" b="0" i="0" u="none" strike="noStrike" cap="none" spc="0" baseline="0">
                <a:ln>
                  <a:noFill/>
                </a:ln>
                <a:solidFill>
                  <a:srgbClr val="000000"/>
                </a:solidFill>
                <a:uFillTx/>
                <a:latin typeface="Rakuten Sans" panose="020B0503020203020204" pitchFamily="34" charset="0"/>
                <a:ea typeface="+mn-ea"/>
                <a:cs typeface="Rakuten Sans" panose="020B0503020203020204" pitchFamily="34" charset="0"/>
                <a:sym typeface="メイリオ"/>
              </a:defRPr>
            </a:lvl1pPr>
            <a:lvl2pPr marL="270014"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2pPr>
            <a:lvl3pPr marL="540027"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3pPr>
            <a:lvl4pPr marL="810041"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4pPr>
            <a:lvl5pPr marL="1080054"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5pPr>
            <a:lvl6pPr marL="1350068"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6pPr>
            <a:lvl7pPr marL="1620081"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7pPr>
            <a:lvl8pPr marL="1890095"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8pPr>
            <a:lvl9pPr marL="2160108"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9pPr>
          </a:lstStyle>
          <a:p>
            <a:r>
              <a:rPr lang="en-GB" sz="1200"/>
              <a:t>Example 2: Multi-vendor slice with dynamic slice SLA assurance</a:t>
            </a:r>
          </a:p>
          <a:p>
            <a:pPr marL="285750" indent="-285750">
              <a:buFont typeface="Arial" panose="020B0604020202020204" pitchFamily="34" charset="0"/>
              <a:buChar char="•"/>
            </a:pPr>
            <a:endParaRPr lang="en-GB" sz="1200"/>
          </a:p>
          <a:p>
            <a:endParaRPr lang="en-GB" sz="1200"/>
          </a:p>
          <a:p>
            <a:endParaRPr lang="en-GB" sz="1200"/>
          </a:p>
          <a:p>
            <a:pPr marL="285750" indent="-285750">
              <a:buFont typeface="Arial" panose="020B0604020202020204" pitchFamily="34" charset="0"/>
              <a:buChar char="•"/>
            </a:pPr>
            <a:endParaRPr lang="en-GB" sz="1200"/>
          </a:p>
        </p:txBody>
      </p:sp>
      <p:grpSp>
        <p:nvGrpSpPr>
          <p:cNvPr id="134" name="Group 133">
            <a:extLst>
              <a:ext uri="{FF2B5EF4-FFF2-40B4-BE49-F238E27FC236}">
                <a16:creationId xmlns:a16="http://schemas.microsoft.com/office/drawing/2014/main" id="{9A6F4FDF-545C-D0CD-A137-0977AC53CA18}"/>
              </a:ext>
            </a:extLst>
          </p:cNvPr>
          <p:cNvGrpSpPr/>
          <p:nvPr/>
        </p:nvGrpSpPr>
        <p:grpSpPr>
          <a:xfrm>
            <a:off x="8627856" y="3852315"/>
            <a:ext cx="1982148" cy="2270647"/>
            <a:chOff x="9198300" y="3864368"/>
            <a:chExt cx="2338298" cy="2678633"/>
          </a:xfrm>
        </p:grpSpPr>
        <p:cxnSp>
          <p:nvCxnSpPr>
            <p:cNvPr id="59" name="Straight Arrow Connector 58">
              <a:extLst>
                <a:ext uri="{FF2B5EF4-FFF2-40B4-BE49-F238E27FC236}">
                  <a16:creationId xmlns:a16="http://schemas.microsoft.com/office/drawing/2014/main" id="{6F9C7D06-323B-E4C6-9696-6732775FD377}"/>
                </a:ext>
              </a:extLst>
            </p:cNvPr>
            <p:cNvCxnSpPr>
              <a:cxnSpLocks/>
            </p:cNvCxnSpPr>
            <p:nvPr/>
          </p:nvCxnSpPr>
          <p:spPr>
            <a:xfrm flipV="1">
              <a:off x="9256500" y="4018054"/>
              <a:ext cx="0" cy="16414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4B3A2875-A70C-1ADC-67D9-3D12CA3A87D5}"/>
                </a:ext>
              </a:extLst>
            </p:cNvPr>
            <p:cNvCxnSpPr>
              <a:cxnSpLocks/>
            </p:cNvCxnSpPr>
            <p:nvPr/>
          </p:nvCxnSpPr>
          <p:spPr>
            <a:xfrm>
              <a:off x="9256500" y="5672051"/>
              <a:ext cx="2064328"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Rectangle 62">
              <a:extLst>
                <a:ext uri="{FF2B5EF4-FFF2-40B4-BE49-F238E27FC236}">
                  <a16:creationId xmlns:a16="http://schemas.microsoft.com/office/drawing/2014/main" id="{52D5327C-2F67-28E1-10A1-C92C80BB79EC}"/>
                </a:ext>
              </a:extLst>
            </p:cNvPr>
            <p:cNvSpPr/>
            <p:nvPr/>
          </p:nvSpPr>
          <p:spPr>
            <a:xfrm>
              <a:off x="9308283" y="5328012"/>
              <a:ext cx="297636" cy="27352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64" name="Rectangle 63">
              <a:extLst>
                <a:ext uri="{FF2B5EF4-FFF2-40B4-BE49-F238E27FC236}">
                  <a16:creationId xmlns:a16="http://schemas.microsoft.com/office/drawing/2014/main" id="{AD780443-7EF9-2C41-AE9A-F9ADE07CF8F5}"/>
                </a:ext>
              </a:extLst>
            </p:cNvPr>
            <p:cNvSpPr/>
            <p:nvPr/>
          </p:nvSpPr>
          <p:spPr>
            <a:xfrm>
              <a:off x="9656602" y="5332723"/>
              <a:ext cx="297636" cy="27352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65" name="Rectangle 64">
              <a:extLst>
                <a:ext uri="{FF2B5EF4-FFF2-40B4-BE49-F238E27FC236}">
                  <a16:creationId xmlns:a16="http://schemas.microsoft.com/office/drawing/2014/main" id="{C0F9D0F5-7058-1E10-7FC5-156A8F4B1137}"/>
                </a:ext>
              </a:extLst>
            </p:cNvPr>
            <p:cNvSpPr/>
            <p:nvPr/>
          </p:nvSpPr>
          <p:spPr>
            <a:xfrm>
              <a:off x="9308283" y="5011466"/>
              <a:ext cx="297636" cy="27352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66" name="Rectangle 65">
              <a:extLst>
                <a:ext uri="{FF2B5EF4-FFF2-40B4-BE49-F238E27FC236}">
                  <a16:creationId xmlns:a16="http://schemas.microsoft.com/office/drawing/2014/main" id="{D55132D0-0469-3A56-D4B6-930AB42964CE}"/>
                </a:ext>
              </a:extLst>
            </p:cNvPr>
            <p:cNvSpPr/>
            <p:nvPr/>
          </p:nvSpPr>
          <p:spPr>
            <a:xfrm>
              <a:off x="9308283" y="4694920"/>
              <a:ext cx="297636" cy="27352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67" name="Rectangle 66">
              <a:extLst>
                <a:ext uri="{FF2B5EF4-FFF2-40B4-BE49-F238E27FC236}">
                  <a16:creationId xmlns:a16="http://schemas.microsoft.com/office/drawing/2014/main" id="{24729749-2026-8E28-9938-700412C73D5B}"/>
                </a:ext>
              </a:extLst>
            </p:cNvPr>
            <p:cNvSpPr/>
            <p:nvPr/>
          </p:nvSpPr>
          <p:spPr>
            <a:xfrm>
              <a:off x="9657701" y="4689116"/>
              <a:ext cx="297636" cy="27352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68" name="Rectangle 67">
              <a:extLst>
                <a:ext uri="{FF2B5EF4-FFF2-40B4-BE49-F238E27FC236}">
                  <a16:creationId xmlns:a16="http://schemas.microsoft.com/office/drawing/2014/main" id="{533F876F-B8C8-FF65-7B28-FADDA57300C4}"/>
                </a:ext>
              </a:extLst>
            </p:cNvPr>
            <p:cNvSpPr/>
            <p:nvPr/>
          </p:nvSpPr>
          <p:spPr>
            <a:xfrm>
              <a:off x="9653415" y="5008564"/>
              <a:ext cx="297636" cy="27352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69" name="Rectangle 68">
              <a:extLst>
                <a:ext uri="{FF2B5EF4-FFF2-40B4-BE49-F238E27FC236}">
                  <a16:creationId xmlns:a16="http://schemas.microsoft.com/office/drawing/2014/main" id="{A950D833-E673-CE99-89E1-8F75E914B4EF}"/>
                </a:ext>
              </a:extLst>
            </p:cNvPr>
            <p:cNvSpPr/>
            <p:nvPr/>
          </p:nvSpPr>
          <p:spPr>
            <a:xfrm>
              <a:off x="9992006" y="5328012"/>
              <a:ext cx="297636" cy="27352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70" name="Rectangle 69">
              <a:extLst>
                <a:ext uri="{FF2B5EF4-FFF2-40B4-BE49-F238E27FC236}">
                  <a16:creationId xmlns:a16="http://schemas.microsoft.com/office/drawing/2014/main" id="{81513816-B366-94A0-FF6D-662FB892263C}"/>
                </a:ext>
              </a:extLst>
            </p:cNvPr>
            <p:cNvSpPr/>
            <p:nvPr/>
          </p:nvSpPr>
          <p:spPr>
            <a:xfrm>
              <a:off x="10327410" y="5328012"/>
              <a:ext cx="297636" cy="27352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71" name="Rectangle 70">
              <a:extLst>
                <a:ext uri="{FF2B5EF4-FFF2-40B4-BE49-F238E27FC236}">
                  <a16:creationId xmlns:a16="http://schemas.microsoft.com/office/drawing/2014/main" id="{0847BB0B-F441-5F63-1734-9A009D211564}"/>
                </a:ext>
              </a:extLst>
            </p:cNvPr>
            <p:cNvSpPr/>
            <p:nvPr/>
          </p:nvSpPr>
          <p:spPr>
            <a:xfrm>
              <a:off x="9992006" y="5011466"/>
              <a:ext cx="288317" cy="27352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75" name="Rectangle 74">
              <a:extLst>
                <a:ext uri="{FF2B5EF4-FFF2-40B4-BE49-F238E27FC236}">
                  <a16:creationId xmlns:a16="http://schemas.microsoft.com/office/drawing/2014/main" id="{58B04F5A-630D-71A1-0E5C-43FA2895DA81}"/>
                </a:ext>
              </a:extLst>
            </p:cNvPr>
            <p:cNvSpPr/>
            <p:nvPr/>
          </p:nvSpPr>
          <p:spPr>
            <a:xfrm>
              <a:off x="10662814" y="5334526"/>
              <a:ext cx="297636" cy="27352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76" name="Rectangle 75">
              <a:extLst>
                <a:ext uri="{FF2B5EF4-FFF2-40B4-BE49-F238E27FC236}">
                  <a16:creationId xmlns:a16="http://schemas.microsoft.com/office/drawing/2014/main" id="{B0ADEAB1-B513-7714-E063-4DAE3720E5AB}"/>
                </a:ext>
              </a:extLst>
            </p:cNvPr>
            <p:cNvSpPr/>
            <p:nvPr/>
          </p:nvSpPr>
          <p:spPr>
            <a:xfrm>
              <a:off x="9303402" y="4383237"/>
              <a:ext cx="297636" cy="27352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77" name="Rectangle 76">
              <a:extLst>
                <a:ext uri="{FF2B5EF4-FFF2-40B4-BE49-F238E27FC236}">
                  <a16:creationId xmlns:a16="http://schemas.microsoft.com/office/drawing/2014/main" id="{01C30ED8-884C-7301-F8AD-B58913FCD744}"/>
                </a:ext>
              </a:extLst>
            </p:cNvPr>
            <p:cNvSpPr/>
            <p:nvPr/>
          </p:nvSpPr>
          <p:spPr>
            <a:xfrm>
              <a:off x="9653415" y="4383237"/>
              <a:ext cx="297636" cy="27352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78" name="Rectangle 77">
              <a:extLst>
                <a:ext uri="{FF2B5EF4-FFF2-40B4-BE49-F238E27FC236}">
                  <a16:creationId xmlns:a16="http://schemas.microsoft.com/office/drawing/2014/main" id="{F484F09B-2D4D-529E-37AF-E5ECDE83228A}"/>
                </a:ext>
              </a:extLst>
            </p:cNvPr>
            <p:cNvSpPr/>
            <p:nvPr/>
          </p:nvSpPr>
          <p:spPr>
            <a:xfrm>
              <a:off x="9989010" y="4379808"/>
              <a:ext cx="297636" cy="27352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79" name="Rectangle 78">
              <a:extLst>
                <a:ext uri="{FF2B5EF4-FFF2-40B4-BE49-F238E27FC236}">
                  <a16:creationId xmlns:a16="http://schemas.microsoft.com/office/drawing/2014/main" id="{22892886-8723-F099-77F5-46BF1B4B464E}"/>
                </a:ext>
              </a:extLst>
            </p:cNvPr>
            <p:cNvSpPr/>
            <p:nvPr/>
          </p:nvSpPr>
          <p:spPr>
            <a:xfrm>
              <a:off x="9992006" y="4689116"/>
              <a:ext cx="297636" cy="27352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80" name="Rectangle 79">
              <a:extLst>
                <a:ext uri="{FF2B5EF4-FFF2-40B4-BE49-F238E27FC236}">
                  <a16:creationId xmlns:a16="http://schemas.microsoft.com/office/drawing/2014/main" id="{F2F1D383-AD6D-5A62-CEFC-D84938EA2C53}"/>
                </a:ext>
              </a:extLst>
            </p:cNvPr>
            <p:cNvSpPr/>
            <p:nvPr/>
          </p:nvSpPr>
          <p:spPr>
            <a:xfrm>
              <a:off x="10317153" y="5008564"/>
              <a:ext cx="297636" cy="27352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81" name="Rectangle 80">
              <a:extLst>
                <a:ext uri="{FF2B5EF4-FFF2-40B4-BE49-F238E27FC236}">
                  <a16:creationId xmlns:a16="http://schemas.microsoft.com/office/drawing/2014/main" id="{3B832160-DC3D-3DDC-247A-B644B1719A57}"/>
                </a:ext>
              </a:extLst>
            </p:cNvPr>
            <p:cNvSpPr/>
            <p:nvPr/>
          </p:nvSpPr>
          <p:spPr>
            <a:xfrm>
              <a:off x="10326311" y="4688002"/>
              <a:ext cx="297636" cy="27352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82" name="Rectangle 81">
              <a:extLst>
                <a:ext uri="{FF2B5EF4-FFF2-40B4-BE49-F238E27FC236}">
                  <a16:creationId xmlns:a16="http://schemas.microsoft.com/office/drawing/2014/main" id="{AA367501-AFEE-4F55-96DD-B510883C1864}"/>
                </a:ext>
              </a:extLst>
            </p:cNvPr>
            <p:cNvSpPr/>
            <p:nvPr/>
          </p:nvSpPr>
          <p:spPr>
            <a:xfrm>
              <a:off x="10326311" y="4379221"/>
              <a:ext cx="297636" cy="27352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83" name="Rectangle 82">
              <a:extLst>
                <a:ext uri="{FF2B5EF4-FFF2-40B4-BE49-F238E27FC236}">
                  <a16:creationId xmlns:a16="http://schemas.microsoft.com/office/drawing/2014/main" id="{C0EE70E8-C85E-E4A4-E739-FAA76F752175}"/>
                </a:ext>
              </a:extLst>
            </p:cNvPr>
            <p:cNvSpPr/>
            <p:nvPr/>
          </p:nvSpPr>
          <p:spPr>
            <a:xfrm>
              <a:off x="10662814" y="5008564"/>
              <a:ext cx="297636" cy="27352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84" name="Rectangle 83">
              <a:extLst>
                <a:ext uri="{FF2B5EF4-FFF2-40B4-BE49-F238E27FC236}">
                  <a16:creationId xmlns:a16="http://schemas.microsoft.com/office/drawing/2014/main" id="{AB48F014-4D8D-76AC-7FA4-7F8F902D2875}"/>
                </a:ext>
              </a:extLst>
            </p:cNvPr>
            <p:cNvSpPr/>
            <p:nvPr/>
          </p:nvSpPr>
          <p:spPr>
            <a:xfrm>
              <a:off x="10662814" y="4688002"/>
              <a:ext cx="297636" cy="27352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85" name="Rectangle 84">
              <a:extLst>
                <a:ext uri="{FF2B5EF4-FFF2-40B4-BE49-F238E27FC236}">
                  <a16:creationId xmlns:a16="http://schemas.microsoft.com/office/drawing/2014/main" id="{274D7923-19F8-008C-9EDF-E828249B03F5}"/>
                </a:ext>
              </a:extLst>
            </p:cNvPr>
            <p:cNvSpPr/>
            <p:nvPr/>
          </p:nvSpPr>
          <p:spPr>
            <a:xfrm>
              <a:off x="10662814" y="4373747"/>
              <a:ext cx="297636" cy="27352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116" name="TextBox 115">
              <a:extLst>
                <a:ext uri="{FF2B5EF4-FFF2-40B4-BE49-F238E27FC236}">
                  <a16:creationId xmlns:a16="http://schemas.microsoft.com/office/drawing/2014/main" id="{210129A1-CDC7-ADAE-0FA3-DCBA670962C5}"/>
                </a:ext>
              </a:extLst>
            </p:cNvPr>
            <p:cNvSpPr txBox="1"/>
            <p:nvPr/>
          </p:nvSpPr>
          <p:spPr>
            <a:xfrm>
              <a:off x="9207619" y="3864368"/>
              <a:ext cx="985604" cy="289630"/>
            </a:xfrm>
            <a:prstGeom prst="rect">
              <a:avLst/>
            </a:prstGeom>
            <a:noFill/>
          </p:spPr>
          <p:txBody>
            <a:bodyPr wrap="none" rtlCol="0">
              <a:spAutoFit/>
            </a:bodyPr>
            <a:lstStyle/>
            <a:p>
              <a:r>
                <a:rPr kumimoji="1" lang="en-GB" sz="1100"/>
                <a:t>frequency</a:t>
              </a:r>
            </a:p>
          </p:txBody>
        </p:sp>
        <p:sp>
          <p:nvSpPr>
            <p:cNvPr id="117" name="TextBox 116">
              <a:extLst>
                <a:ext uri="{FF2B5EF4-FFF2-40B4-BE49-F238E27FC236}">
                  <a16:creationId xmlns:a16="http://schemas.microsoft.com/office/drawing/2014/main" id="{EDC2C4F9-0142-22DE-0F1F-E91A3FCA10E0}"/>
                </a:ext>
              </a:extLst>
            </p:cNvPr>
            <p:cNvSpPr txBox="1"/>
            <p:nvPr/>
          </p:nvSpPr>
          <p:spPr>
            <a:xfrm>
              <a:off x="10887026" y="5717385"/>
              <a:ext cx="560123" cy="289630"/>
            </a:xfrm>
            <a:prstGeom prst="rect">
              <a:avLst/>
            </a:prstGeom>
            <a:noFill/>
          </p:spPr>
          <p:txBody>
            <a:bodyPr wrap="none" rtlCol="0">
              <a:spAutoFit/>
            </a:bodyPr>
            <a:lstStyle/>
            <a:p>
              <a:r>
                <a:rPr kumimoji="1" lang="en-GB" sz="1100"/>
                <a:t>time</a:t>
              </a:r>
            </a:p>
          </p:txBody>
        </p:sp>
        <p:sp>
          <p:nvSpPr>
            <p:cNvPr id="118" name="Rectangle 117">
              <a:extLst>
                <a:ext uri="{FF2B5EF4-FFF2-40B4-BE49-F238E27FC236}">
                  <a16:creationId xmlns:a16="http://schemas.microsoft.com/office/drawing/2014/main" id="{776D53D0-6A89-02C7-7817-A0E48435EC88}"/>
                </a:ext>
              </a:extLst>
            </p:cNvPr>
            <p:cNvSpPr/>
            <p:nvPr/>
          </p:nvSpPr>
          <p:spPr>
            <a:xfrm>
              <a:off x="9207619" y="5917211"/>
              <a:ext cx="288317" cy="27352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119" name="TextBox 118">
              <a:extLst>
                <a:ext uri="{FF2B5EF4-FFF2-40B4-BE49-F238E27FC236}">
                  <a16:creationId xmlns:a16="http://schemas.microsoft.com/office/drawing/2014/main" id="{5D3E387D-D891-A0F8-4ABA-E16EC46F9151}"/>
                </a:ext>
              </a:extLst>
            </p:cNvPr>
            <p:cNvSpPr txBox="1"/>
            <p:nvPr/>
          </p:nvSpPr>
          <p:spPr>
            <a:xfrm>
              <a:off x="9495936" y="5978524"/>
              <a:ext cx="2033233" cy="256726"/>
            </a:xfrm>
            <a:prstGeom prst="rect">
              <a:avLst/>
            </a:prstGeom>
            <a:noFill/>
          </p:spPr>
          <p:txBody>
            <a:bodyPr wrap="none" rtlCol="0">
              <a:spAutoFit/>
            </a:bodyPr>
            <a:lstStyle/>
            <a:p>
              <a:r>
                <a:rPr kumimoji="1" lang="en-GB" sz="900"/>
                <a:t>resource allocated for slice A </a:t>
              </a:r>
            </a:p>
          </p:txBody>
        </p:sp>
        <p:sp>
          <p:nvSpPr>
            <p:cNvPr id="120" name="Rectangle 119">
              <a:extLst>
                <a:ext uri="{FF2B5EF4-FFF2-40B4-BE49-F238E27FC236}">
                  <a16:creationId xmlns:a16="http://schemas.microsoft.com/office/drawing/2014/main" id="{32F1476A-5B0D-8757-7028-E1062920AB9D}"/>
                </a:ext>
              </a:extLst>
            </p:cNvPr>
            <p:cNvSpPr/>
            <p:nvPr/>
          </p:nvSpPr>
          <p:spPr>
            <a:xfrm>
              <a:off x="9198300" y="6269477"/>
              <a:ext cx="297636" cy="27352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123" name="TextBox 122">
              <a:extLst>
                <a:ext uri="{FF2B5EF4-FFF2-40B4-BE49-F238E27FC236}">
                  <a16:creationId xmlns:a16="http://schemas.microsoft.com/office/drawing/2014/main" id="{E0719C2E-AC7C-D2AC-3EB4-C89E286DE507}"/>
                </a:ext>
              </a:extLst>
            </p:cNvPr>
            <p:cNvSpPr txBox="1"/>
            <p:nvPr/>
          </p:nvSpPr>
          <p:spPr>
            <a:xfrm>
              <a:off x="9505255" y="6279015"/>
              <a:ext cx="2031343" cy="256726"/>
            </a:xfrm>
            <a:prstGeom prst="rect">
              <a:avLst/>
            </a:prstGeom>
            <a:noFill/>
          </p:spPr>
          <p:txBody>
            <a:bodyPr wrap="none" rtlCol="0">
              <a:spAutoFit/>
            </a:bodyPr>
            <a:lstStyle/>
            <a:p>
              <a:r>
                <a:rPr kumimoji="1" lang="en-GB" sz="900"/>
                <a:t>resource allocated for slice B </a:t>
              </a:r>
            </a:p>
          </p:txBody>
        </p:sp>
      </p:grpSp>
      <p:sp>
        <p:nvSpPr>
          <p:cNvPr id="124" name="TextBox 123">
            <a:extLst>
              <a:ext uri="{FF2B5EF4-FFF2-40B4-BE49-F238E27FC236}">
                <a16:creationId xmlns:a16="http://schemas.microsoft.com/office/drawing/2014/main" id="{76012A2A-D1CB-3240-E34B-649C4F1D1DDA}"/>
              </a:ext>
            </a:extLst>
          </p:cNvPr>
          <p:cNvSpPr txBox="1"/>
          <p:nvPr/>
        </p:nvSpPr>
        <p:spPr>
          <a:xfrm>
            <a:off x="3594073" y="1175966"/>
            <a:ext cx="2356752" cy="1422825"/>
          </a:xfrm>
          <a:prstGeom prst="rect">
            <a:avLst/>
          </a:prstGeom>
          <a:noFill/>
        </p:spPr>
        <p:txBody>
          <a:bodyPr wrap="square" rtlCol="0">
            <a:spAutoFit/>
          </a:bodyPr>
          <a:lstStyle/>
          <a:p>
            <a:r>
              <a:rPr kumimoji="1" lang="en-GB" sz="1200">
                <a:solidFill>
                  <a:schemeClr val="tx1">
                    <a:lumMod val="50000"/>
                    <a:lumOff val="50000"/>
                  </a:schemeClr>
                </a:solidFill>
              </a:rPr>
              <a:t>3GPP management system can understand the CRD content for each vendor NF’s deployment and manage the resource allocation through retrieving and constructing requirement information from/to the CRDs</a:t>
            </a:r>
          </a:p>
        </p:txBody>
      </p:sp>
      <p:cxnSp>
        <p:nvCxnSpPr>
          <p:cNvPr id="125" name="Straight Connector 124">
            <a:extLst>
              <a:ext uri="{FF2B5EF4-FFF2-40B4-BE49-F238E27FC236}">
                <a16:creationId xmlns:a16="http://schemas.microsoft.com/office/drawing/2014/main" id="{F53AFB70-C5FF-A4E0-8B12-4F401CB95080}"/>
              </a:ext>
            </a:extLst>
          </p:cNvPr>
          <p:cNvCxnSpPr>
            <a:cxnSpLocks/>
            <a:endCxn id="124" idx="1"/>
          </p:cNvCxnSpPr>
          <p:nvPr/>
        </p:nvCxnSpPr>
        <p:spPr>
          <a:xfrm flipV="1">
            <a:off x="3400749" y="1887379"/>
            <a:ext cx="193324" cy="577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29" name="TextBox 128">
            <a:extLst>
              <a:ext uri="{FF2B5EF4-FFF2-40B4-BE49-F238E27FC236}">
                <a16:creationId xmlns:a16="http://schemas.microsoft.com/office/drawing/2014/main" id="{E6B4E61D-D60C-B434-0A67-B05D6A241312}"/>
              </a:ext>
            </a:extLst>
          </p:cNvPr>
          <p:cNvSpPr txBox="1"/>
          <p:nvPr/>
        </p:nvSpPr>
        <p:spPr>
          <a:xfrm>
            <a:off x="10382625" y="3931782"/>
            <a:ext cx="1427490" cy="1256626"/>
          </a:xfrm>
          <a:prstGeom prst="rect">
            <a:avLst/>
          </a:prstGeom>
          <a:noFill/>
        </p:spPr>
        <p:txBody>
          <a:bodyPr wrap="square" rtlCol="0">
            <a:spAutoFit/>
          </a:bodyPr>
          <a:lstStyle/>
          <a:p>
            <a:r>
              <a:rPr kumimoji="1" lang="en-GB" sz="1200">
                <a:solidFill>
                  <a:schemeClr val="bg1">
                    <a:lumMod val="50000"/>
                  </a:schemeClr>
                </a:solidFill>
              </a:rPr>
              <a:t>When the traffic demand of Slice B increase</a:t>
            </a:r>
            <a:r>
              <a:rPr kumimoji="1" lang="en-US" altLang="zh-CN" sz="1200">
                <a:solidFill>
                  <a:schemeClr val="bg1">
                    <a:lumMod val="50000"/>
                  </a:schemeClr>
                </a:solidFill>
              </a:rPr>
              <a:t>s</a:t>
            </a:r>
            <a:r>
              <a:rPr kumimoji="1" lang="en-GB" sz="1200">
                <a:solidFill>
                  <a:schemeClr val="bg1">
                    <a:lumMod val="50000"/>
                  </a:schemeClr>
                </a:solidFill>
              </a:rPr>
              <a:t>, re-allocate resource to slice B to guarantee the bit rate and latency</a:t>
            </a:r>
          </a:p>
        </p:txBody>
      </p:sp>
      <p:sp>
        <p:nvSpPr>
          <p:cNvPr id="135" name="Arrow: Down 134">
            <a:extLst>
              <a:ext uri="{FF2B5EF4-FFF2-40B4-BE49-F238E27FC236}">
                <a16:creationId xmlns:a16="http://schemas.microsoft.com/office/drawing/2014/main" id="{E3B05602-EE69-E61E-06D0-7F6E08ED8F03}"/>
              </a:ext>
            </a:extLst>
          </p:cNvPr>
          <p:cNvSpPr/>
          <p:nvPr/>
        </p:nvSpPr>
        <p:spPr>
          <a:xfrm>
            <a:off x="10179314" y="4383570"/>
            <a:ext cx="150405" cy="489198"/>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38" name="Rectangle 137">
            <a:extLst>
              <a:ext uri="{FF2B5EF4-FFF2-40B4-BE49-F238E27FC236}">
                <a16:creationId xmlns:a16="http://schemas.microsoft.com/office/drawing/2014/main" id="{B16E3EB9-B781-BCFF-AFC7-9CA45E881A93}"/>
              </a:ext>
            </a:extLst>
          </p:cNvPr>
          <p:cNvSpPr/>
          <p:nvPr/>
        </p:nvSpPr>
        <p:spPr>
          <a:xfrm>
            <a:off x="783918" y="5261573"/>
            <a:ext cx="2647773" cy="179486"/>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kumimoji="1" lang="en-GB" sz="1200">
                <a:solidFill>
                  <a:schemeClr val="tx1"/>
                </a:solidFill>
              </a:rPr>
              <a:t>Cloud site</a:t>
            </a:r>
          </a:p>
        </p:txBody>
      </p:sp>
      <p:cxnSp>
        <p:nvCxnSpPr>
          <p:cNvPr id="103" name="Straight Connector 102">
            <a:extLst>
              <a:ext uri="{FF2B5EF4-FFF2-40B4-BE49-F238E27FC236}">
                <a16:creationId xmlns:a16="http://schemas.microsoft.com/office/drawing/2014/main" id="{1B823CA7-BCC7-0FD4-51D5-9C2453BC2103}"/>
              </a:ext>
            </a:extLst>
          </p:cNvPr>
          <p:cNvCxnSpPr>
            <a:cxnSpLocks/>
            <a:endCxn id="102" idx="0"/>
          </p:cNvCxnSpPr>
          <p:nvPr/>
        </p:nvCxnSpPr>
        <p:spPr>
          <a:xfrm>
            <a:off x="2495178" y="5105606"/>
            <a:ext cx="436870" cy="51795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D2994FAE-9135-39D7-D617-3C58253D3B4A}"/>
              </a:ext>
            </a:extLst>
          </p:cNvPr>
          <p:cNvSpPr txBox="1"/>
          <p:nvPr/>
        </p:nvSpPr>
        <p:spPr>
          <a:xfrm>
            <a:off x="1815117" y="5861146"/>
            <a:ext cx="3088089" cy="425629"/>
          </a:xfrm>
          <a:prstGeom prst="rect">
            <a:avLst/>
          </a:prstGeom>
          <a:noFill/>
        </p:spPr>
        <p:txBody>
          <a:bodyPr wrap="square" rtlCol="0">
            <a:spAutoFit/>
          </a:bodyPr>
          <a:lstStyle/>
          <a:p>
            <a:r>
              <a:rPr kumimoji="1" lang="en-GB" sz="1200" dirty="0">
                <a:solidFill>
                  <a:schemeClr val="tx1">
                    <a:lumMod val="50000"/>
                    <a:lumOff val="50000"/>
                  </a:schemeClr>
                </a:solidFill>
              </a:rPr>
              <a:t>e.g. Multi-vendor NFs shares single cluster or namespace</a:t>
            </a:r>
          </a:p>
        </p:txBody>
      </p:sp>
    </p:spTree>
    <p:extLst>
      <p:ext uri="{BB962C8B-B14F-4D97-AF65-F5344CB8AC3E}">
        <p14:creationId xmlns:p14="http://schemas.microsoft.com/office/powerpoint/2010/main" val="3390851226"/>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E6A6E3-6E21-1C2C-AF3D-C3408B5C00A9}"/>
              </a:ext>
            </a:extLst>
          </p:cNvPr>
          <p:cNvSpPr>
            <a:spLocks noGrp="1"/>
          </p:cNvSpPr>
          <p:nvPr>
            <p:ph type="title"/>
          </p:nvPr>
        </p:nvSpPr>
        <p:spPr/>
        <p:txBody>
          <a:bodyPr/>
          <a:lstStyle/>
          <a:p>
            <a:r>
              <a:rPr lang="en-GB"/>
              <a:t>Conclusion</a:t>
            </a:r>
          </a:p>
        </p:txBody>
      </p:sp>
      <p:sp>
        <p:nvSpPr>
          <p:cNvPr id="3" name="Content Placeholder 2">
            <a:extLst>
              <a:ext uri="{FF2B5EF4-FFF2-40B4-BE49-F238E27FC236}">
                <a16:creationId xmlns:a16="http://schemas.microsoft.com/office/drawing/2014/main" id="{88F4ACA1-9DED-58DD-54B8-F69DCB3E895F}"/>
              </a:ext>
            </a:extLst>
          </p:cNvPr>
          <p:cNvSpPr>
            <a:spLocks noGrp="1"/>
          </p:cNvSpPr>
          <p:nvPr>
            <p:ph sz="quarter" idx="10"/>
          </p:nvPr>
        </p:nvSpPr>
        <p:spPr/>
        <p:txBody>
          <a:bodyPr/>
          <a:lstStyle/>
          <a:p>
            <a:pPr marL="285750" indent="-285750">
              <a:spcBef>
                <a:spcPts val="0"/>
              </a:spcBef>
              <a:spcAft>
                <a:spcPts val="1200"/>
              </a:spcAft>
              <a:buFont typeface="Arial" panose="020B0604020202020204" pitchFamily="34" charset="0"/>
              <a:buChar char="•"/>
            </a:pPr>
            <a:r>
              <a:rPr lang="en-US" sz="1600" b="0" i="0">
                <a:solidFill>
                  <a:schemeClr val="tx1"/>
                </a:solidFill>
                <a:effectLst/>
                <a:highlight>
                  <a:srgbClr val="FFFFFF"/>
                </a:highlight>
                <a:latin typeface="+mn-lt"/>
              </a:rPr>
              <a:t>The solution enhances interoperability, </a:t>
            </a:r>
            <a:r>
              <a:rPr lang="en-US" sz="1600">
                <a:solidFill>
                  <a:schemeClr val="tx1"/>
                </a:solidFill>
                <a:highlight>
                  <a:srgbClr val="FFFFFF"/>
                </a:highlight>
                <a:latin typeface="+mn-lt"/>
              </a:rPr>
              <a:t>cost efficiency, and performance in multi-vendor cloud </a:t>
            </a:r>
            <a:r>
              <a:rPr lang="en-US" sz="1600" b="0" i="0">
                <a:solidFill>
                  <a:schemeClr val="tx1"/>
                </a:solidFill>
                <a:effectLst/>
                <a:highlight>
                  <a:srgbClr val="FFFFFF"/>
                </a:highlight>
                <a:latin typeface="+mn-lt"/>
              </a:rPr>
              <a:t>in both single-tenant as well as in multi-tenant cluster environments.</a:t>
            </a:r>
          </a:p>
          <a:p>
            <a:pPr marL="285750" indent="-285750">
              <a:spcBef>
                <a:spcPts val="0"/>
              </a:spcBef>
              <a:spcAft>
                <a:spcPts val="1200"/>
              </a:spcAft>
              <a:buFont typeface="Arial" panose="020B0604020202020204" pitchFamily="34" charset="0"/>
              <a:buChar char="•"/>
            </a:pPr>
            <a:r>
              <a:rPr lang="en-US" sz="1600" b="0" i="0">
                <a:solidFill>
                  <a:schemeClr val="tx1"/>
                </a:solidFill>
                <a:effectLst/>
                <a:highlight>
                  <a:srgbClr val="FFFFFF"/>
                </a:highlight>
                <a:latin typeface="+mn-lt"/>
              </a:rPr>
              <a:t>Through understanding the CRD contents based on the standardized CRD schemas, the 3GPP management system can </a:t>
            </a:r>
          </a:p>
          <a:p>
            <a:pPr marL="555764" lvl="1" indent="-285750">
              <a:spcAft>
                <a:spcPts val="1200"/>
              </a:spcAft>
              <a:buFont typeface="Arial" panose="020B0604020202020204" pitchFamily="34" charset="0"/>
              <a:buChar char="•"/>
            </a:pPr>
            <a:r>
              <a:rPr lang="en-US" sz="1600">
                <a:solidFill>
                  <a:schemeClr val="tx1"/>
                </a:solidFill>
                <a:highlight>
                  <a:srgbClr val="FFFFFF"/>
                </a:highlight>
                <a:latin typeface="+mn-lt"/>
              </a:rPr>
              <a:t>R</a:t>
            </a:r>
            <a:r>
              <a:rPr lang="en-US" sz="1600" b="0" i="0">
                <a:solidFill>
                  <a:schemeClr val="tx1"/>
                </a:solidFill>
                <a:effectLst/>
                <a:highlight>
                  <a:srgbClr val="FFFFFF"/>
                </a:highlight>
                <a:latin typeface="+mn-lt"/>
              </a:rPr>
              <a:t>etrieve vendor specific deployment requirements from the CRDs and configure cloud infrastructure and make NF deployment placement decisions accordingly. </a:t>
            </a:r>
          </a:p>
          <a:p>
            <a:pPr marL="555764" lvl="1" indent="-285750">
              <a:spcAft>
                <a:spcPts val="1200"/>
              </a:spcAft>
              <a:buFont typeface="Arial" panose="020B0604020202020204" pitchFamily="34" charset="0"/>
              <a:buChar char="•"/>
            </a:pPr>
            <a:r>
              <a:rPr lang="en-US" sz="1600">
                <a:solidFill>
                  <a:schemeClr val="tx1"/>
                </a:solidFill>
                <a:highlight>
                  <a:srgbClr val="FFFFFF"/>
                </a:highlight>
                <a:latin typeface="+mn-lt"/>
              </a:rPr>
              <a:t>Construct</a:t>
            </a:r>
            <a:r>
              <a:rPr lang="en-US" sz="1600" b="0" i="0">
                <a:solidFill>
                  <a:schemeClr val="tx1"/>
                </a:solidFill>
                <a:effectLst/>
                <a:highlight>
                  <a:srgbClr val="FFFFFF"/>
                </a:highlight>
                <a:latin typeface="+mn-lt"/>
              </a:rPr>
              <a:t> new deployment requirements to modify the current deployments (part of LCM requirements), coordinate </a:t>
            </a:r>
            <a:r>
              <a:rPr lang="en-US" sz="1600">
                <a:solidFill>
                  <a:schemeClr val="tx1"/>
                </a:solidFill>
                <a:highlight>
                  <a:srgbClr val="FFFFFF"/>
                </a:highlight>
                <a:latin typeface="+mn-lt"/>
              </a:rPr>
              <a:t>and jointly optimize </a:t>
            </a:r>
            <a:r>
              <a:rPr lang="en-US" sz="1600" b="0" i="0">
                <a:solidFill>
                  <a:schemeClr val="tx1"/>
                </a:solidFill>
                <a:effectLst/>
                <a:highlight>
                  <a:srgbClr val="FFFFFF"/>
                </a:highlight>
                <a:latin typeface="+mn-lt"/>
              </a:rPr>
              <a:t>the resource among different vendors’ NFs in runtime. </a:t>
            </a:r>
          </a:p>
          <a:p>
            <a:pPr marL="285750" indent="-285750">
              <a:spcBef>
                <a:spcPts val="0"/>
              </a:spcBef>
              <a:spcAft>
                <a:spcPts val="1200"/>
              </a:spcAft>
              <a:buFont typeface="Arial" panose="020B0604020202020204" pitchFamily="34" charset="0"/>
              <a:buChar char="•"/>
            </a:pPr>
            <a:r>
              <a:rPr lang="en-US" sz="1600" b="0" i="0">
                <a:solidFill>
                  <a:schemeClr val="tx1"/>
                </a:solidFill>
                <a:effectLst/>
                <a:highlight>
                  <a:srgbClr val="FFFFFF"/>
                </a:highlight>
                <a:latin typeface="+mn-lt"/>
              </a:rPr>
              <a:t>The standardized CRD solution only focuses on taking the common, non-differentiating aspects of vendors’ solutions, and standardizing common CRD parameters for those common capabilities while still enables cloud, network function, and orchestration vendors to develop unique and critical value they can bring.</a:t>
            </a:r>
          </a:p>
          <a:p>
            <a:pPr marL="285750" indent="-285750">
              <a:spcBef>
                <a:spcPts val="0"/>
              </a:spcBef>
              <a:spcAft>
                <a:spcPts val="1200"/>
              </a:spcAft>
              <a:buFont typeface="Arial" panose="020B0604020202020204" pitchFamily="34" charset="0"/>
              <a:buChar char="•"/>
            </a:pPr>
            <a:r>
              <a:rPr lang="en-US" sz="1600">
                <a:solidFill>
                  <a:schemeClr val="tx1"/>
                </a:solidFill>
                <a:highlight>
                  <a:srgbClr val="FFFFFF"/>
                </a:highlight>
                <a:latin typeface="+mn-lt"/>
              </a:rPr>
              <a:t>The standardized CRDs only provide a high-level declaration on what to be achieved by the orchestration system (the deployment requirements)  rather than how to achieve it, leaving the most value critical functions completely </a:t>
            </a:r>
            <a:r>
              <a:rPr lang="en-GB" sz="1600">
                <a:solidFill>
                  <a:schemeClr val="tx1"/>
                </a:solidFill>
                <a:highlight>
                  <a:srgbClr val="FFFFFF"/>
                </a:highlight>
                <a:latin typeface="+mn-lt"/>
              </a:rPr>
              <a:t>to</a:t>
            </a:r>
            <a:r>
              <a:rPr lang="zh-CN" altLang="en-US" sz="1600">
                <a:solidFill>
                  <a:schemeClr val="tx1"/>
                </a:solidFill>
                <a:highlight>
                  <a:srgbClr val="FFFFFF"/>
                </a:highlight>
                <a:latin typeface="+mn-lt"/>
              </a:rPr>
              <a:t> </a:t>
            </a:r>
            <a:r>
              <a:rPr lang="en-US" sz="1600">
                <a:solidFill>
                  <a:schemeClr val="tx1"/>
                </a:solidFill>
                <a:highlight>
                  <a:srgbClr val="FFFFFF"/>
                </a:highlight>
                <a:latin typeface="+mn-lt"/>
              </a:rPr>
              <a:t>vendor implementations. </a:t>
            </a:r>
            <a:endParaRPr lang="en-US" sz="1600" b="0" i="0">
              <a:solidFill>
                <a:schemeClr val="tx1"/>
              </a:solidFill>
              <a:effectLst/>
              <a:highlight>
                <a:srgbClr val="FFFFFF"/>
              </a:highlight>
              <a:latin typeface="+mn-lt"/>
            </a:endParaRPr>
          </a:p>
          <a:p>
            <a:pPr marL="285750" indent="-285750">
              <a:spcBef>
                <a:spcPts val="0"/>
              </a:spcBef>
              <a:spcAft>
                <a:spcPts val="1200"/>
              </a:spcAft>
              <a:buFont typeface="Arial" panose="020B0604020202020204" pitchFamily="34" charset="0"/>
              <a:buChar char="•"/>
            </a:pPr>
            <a:r>
              <a:rPr lang="en-US" sz="1600">
                <a:solidFill>
                  <a:schemeClr val="tx1"/>
                </a:solidFill>
                <a:highlight>
                  <a:srgbClr val="FFFFFF"/>
                </a:highlight>
                <a:latin typeface="+mn-lt"/>
              </a:rPr>
              <a:t>Examples of the standardized CRD parameters can be seen in page 7-9</a:t>
            </a:r>
            <a:endParaRPr lang="en-US" sz="1600" b="0" i="0">
              <a:solidFill>
                <a:schemeClr val="tx1"/>
              </a:solidFill>
              <a:effectLst/>
              <a:highlight>
                <a:srgbClr val="FFFFFF"/>
              </a:highlight>
              <a:latin typeface="+mn-lt"/>
            </a:endParaRPr>
          </a:p>
          <a:p>
            <a:endParaRPr lang="en-GB"/>
          </a:p>
        </p:txBody>
      </p:sp>
    </p:spTree>
    <p:extLst>
      <p:ext uri="{BB962C8B-B14F-4D97-AF65-F5344CB8AC3E}">
        <p14:creationId xmlns:p14="http://schemas.microsoft.com/office/powerpoint/2010/main" val="3976080346"/>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8EEF42-02FA-58EA-3FBA-5038848441B8}"/>
              </a:ext>
            </a:extLst>
          </p:cNvPr>
          <p:cNvSpPr>
            <a:spLocks noGrp="1"/>
          </p:cNvSpPr>
          <p:nvPr>
            <p:ph type="title"/>
          </p:nvPr>
        </p:nvSpPr>
        <p:spPr>
          <a:xfrm>
            <a:off x="541153" y="78848"/>
            <a:ext cx="11520000" cy="539667"/>
          </a:xfrm>
        </p:spPr>
        <p:txBody>
          <a:bodyPr/>
          <a:lstStyle/>
          <a:p>
            <a:r>
              <a:rPr lang="en-GB"/>
              <a:t>Example standardized CRD for UPF</a:t>
            </a:r>
          </a:p>
        </p:txBody>
      </p:sp>
      <p:graphicFrame>
        <p:nvGraphicFramePr>
          <p:cNvPr id="4" name="Table 3">
            <a:extLst>
              <a:ext uri="{FF2B5EF4-FFF2-40B4-BE49-F238E27FC236}">
                <a16:creationId xmlns:a16="http://schemas.microsoft.com/office/drawing/2014/main" id="{257E42F0-1420-B08A-6B01-BEAB5D917235}"/>
              </a:ext>
            </a:extLst>
          </p:cNvPr>
          <p:cNvGraphicFramePr>
            <a:graphicFrameLocks noGrp="1"/>
          </p:cNvGraphicFramePr>
          <p:nvPr>
            <p:extLst>
              <p:ext uri="{D42A27DB-BD31-4B8C-83A1-F6EECF244321}">
                <p14:modId xmlns:p14="http://schemas.microsoft.com/office/powerpoint/2010/main" val="2863034098"/>
              </p:ext>
            </p:extLst>
          </p:nvPr>
        </p:nvGraphicFramePr>
        <p:xfrm>
          <a:off x="6200775" y="807831"/>
          <a:ext cx="1966235" cy="3831308"/>
        </p:xfrm>
        <a:graphic>
          <a:graphicData uri="http://schemas.openxmlformats.org/drawingml/2006/table">
            <a:tbl>
              <a:tblPr firstRow="1" firstCol="1" bandRow="1">
                <a:tableStyleId>{5940675A-B579-460E-94D1-54222C63F5DA}</a:tableStyleId>
              </a:tblPr>
              <a:tblGrid>
                <a:gridCol w="1966235">
                  <a:extLst>
                    <a:ext uri="{9D8B030D-6E8A-4147-A177-3AD203B41FA5}">
                      <a16:colId xmlns:a16="http://schemas.microsoft.com/office/drawing/2014/main" val="3001314863"/>
                    </a:ext>
                  </a:extLst>
                </a:gridCol>
              </a:tblGrid>
              <a:tr h="295965">
                <a:tc>
                  <a:txBody>
                    <a:bodyPr/>
                    <a:lstStyle/>
                    <a:p>
                      <a:pPr algn="ctr"/>
                      <a:r>
                        <a:rPr lang="en-US" sz="1200" b="1">
                          <a:effectLst/>
                          <a:latin typeface="+mn-lt"/>
                        </a:rPr>
                        <a:t>CRD_UPF</a:t>
                      </a:r>
                      <a:endParaRPr lang="en-GB" sz="1200" b="1">
                        <a:effectLst/>
                        <a:latin typeface="+mn-lt"/>
                        <a:ea typeface="Yu Mincho" panose="02020400000000000000" pitchFamily="18" charset="-128"/>
                        <a:cs typeface="Times New Roman" panose="02020603050405020304" pitchFamily="18" charset="0"/>
                      </a:endParaRPr>
                    </a:p>
                  </a:txBody>
                  <a:tcPr marL="80598" marR="80598" marT="0" marB="0"/>
                </a:tc>
                <a:extLst>
                  <a:ext uri="{0D108BD9-81ED-4DB2-BD59-A6C34878D82A}">
                    <a16:rowId xmlns:a16="http://schemas.microsoft.com/office/drawing/2014/main" val="4126257350"/>
                  </a:ext>
                </a:extLst>
              </a:tr>
              <a:tr h="303663">
                <a:tc>
                  <a:txBody>
                    <a:bodyPr/>
                    <a:lstStyle/>
                    <a:p>
                      <a:pPr marL="0" marR="0" lvl="0" indent="0" algn="l" defTabSz="411356" eaLnBrk="1" fontAlgn="auto" latinLnBrk="0" hangingPunct="1">
                        <a:lnSpc>
                          <a:spcPct val="100000"/>
                        </a:lnSpc>
                        <a:spcBef>
                          <a:spcPts val="0"/>
                        </a:spcBef>
                        <a:spcAft>
                          <a:spcPts val="0"/>
                        </a:spcAft>
                        <a:buClrTx/>
                        <a:buSzTx/>
                        <a:buFontTx/>
                        <a:buNone/>
                        <a:tabLst/>
                        <a:defRPr/>
                      </a:pPr>
                      <a:r>
                        <a:rPr lang="en-US" sz="1100" b="1">
                          <a:effectLst/>
                          <a:latin typeface="+mn-lt"/>
                        </a:rPr>
                        <a:t>Interface</a:t>
                      </a:r>
                      <a:endParaRPr lang="en-GB" sz="1100" b="1">
                        <a:effectLst/>
                        <a:latin typeface="+mn-lt"/>
                        <a:ea typeface="Yu Mincho" panose="02020400000000000000" pitchFamily="18" charset="-128"/>
                        <a:cs typeface="Times New Roman" panose="02020603050405020304" pitchFamily="18" charset="0"/>
                      </a:endParaRPr>
                    </a:p>
                  </a:txBody>
                  <a:tcPr marL="80598" marR="80598" marT="0" marB="0"/>
                </a:tc>
                <a:extLst>
                  <a:ext uri="{0D108BD9-81ED-4DB2-BD59-A6C34878D82A}">
                    <a16:rowId xmlns:a16="http://schemas.microsoft.com/office/drawing/2014/main" val="3479233080"/>
                  </a:ext>
                </a:extLst>
              </a:tr>
              <a:tr h="559388">
                <a:tc>
                  <a:txBody>
                    <a:bodyPr/>
                    <a:lstStyle/>
                    <a:p>
                      <a:pPr algn="l"/>
                      <a:r>
                        <a:rPr lang="en-GB" sz="1100">
                          <a:effectLst/>
                          <a:latin typeface="+mn-lt"/>
                          <a:ea typeface="Yu Mincho" panose="02020400000000000000" pitchFamily="18" charset="-128"/>
                          <a:cs typeface="Times New Roman" panose="02020603050405020304" pitchFamily="18" charset="0"/>
                        </a:rPr>
                        <a:t>&gt;n3</a:t>
                      </a:r>
                    </a:p>
                    <a:p>
                      <a:pPr marL="0" marR="0" lvl="0" indent="0" algn="l" defTabSz="411356" eaLnBrk="1" fontAlgn="auto" latinLnBrk="0" hangingPunct="1">
                        <a:lnSpc>
                          <a:spcPct val="100000"/>
                        </a:lnSpc>
                        <a:spcBef>
                          <a:spcPts val="0"/>
                        </a:spcBef>
                        <a:spcAft>
                          <a:spcPts val="0"/>
                        </a:spcAft>
                        <a:buClrTx/>
                        <a:buSzTx/>
                        <a:buFontTx/>
                        <a:buNone/>
                        <a:tabLst/>
                        <a:defRPr/>
                      </a:pPr>
                      <a:r>
                        <a:rPr lang="en-GB" sz="1100">
                          <a:effectLst/>
                          <a:latin typeface="+mn-lt"/>
                          <a:ea typeface="Yu Mincho" panose="02020400000000000000" pitchFamily="18" charset="-128"/>
                          <a:cs typeface="Times New Roman" panose="02020603050405020304" pitchFamily="18" charset="0"/>
                        </a:rPr>
                        <a:t>&gt;n4</a:t>
                      </a:r>
                    </a:p>
                    <a:p>
                      <a:pPr marL="0" marR="0" lvl="0" indent="0" algn="l" defTabSz="411356" eaLnBrk="1" fontAlgn="auto" latinLnBrk="0" hangingPunct="1">
                        <a:lnSpc>
                          <a:spcPct val="100000"/>
                        </a:lnSpc>
                        <a:spcBef>
                          <a:spcPts val="0"/>
                        </a:spcBef>
                        <a:spcAft>
                          <a:spcPts val="0"/>
                        </a:spcAft>
                        <a:buClrTx/>
                        <a:buSzTx/>
                        <a:buFontTx/>
                        <a:buNone/>
                        <a:tabLst/>
                        <a:defRPr/>
                      </a:pPr>
                      <a:r>
                        <a:rPr lang="en-GB" sz="1100">
                          <a:effectLst/>
                          <a:latin typeface="+mn-lt"/>
                          <a:ea typeface="Yu Mincho" panose="02020400000000000000" pitchFamily="18" charset="-128"/>
                          <a:cs typeface="Times New Roman" panose="02020603050405020304" pitchFamily="18" charset="0"/>
                        </a:rPr>
                        <a:t>&gt;n6</a:t>
                      </a:r>
                    </a:p>
                  </a:txBody>
                  <a:tcPr marL="80598" marR="80598" marT="0" marB="0"/>
                </a:tc>
                <a:extLst>
                  <a:ext uri="{0D108BD9-81ED-4DB2-BD59-A6C34878D82A}">
                    <a16:rowId xmlns:a16="http://schemas.microsoft.com/office/drawing/2014/main" val="3565830447"/>
                  </a:ext>
                </a:extLst>
              </a:tr>
              <a:tr h="162031">
                <a:tc>
                  <a:txBody>
                    <a:bodyPr/>
                    <a:lstStyle/>
                    <a:p>
                      <a:pPr marL="0" marR="0" lvl="0" indent="0" algn="l" defTabSz="411356" eaLnBrk="1" fontAlgn="auto" latinLnBrk="0" hangingPunct="1">
                        <a:lnSpc>
                          <a:spcPct val="100000"/>
                        </a:lnSpc>
                        <a:spcBef>
                          <a:spcPts val="0"/>
                        </a:spcBef>
                        <a:spcAft>
                          <a:spcPts val="0"/>
                        </a:spcAft>
                        <a:buClrTx/>
                        <a:buSzTx/>
                        <a:buFontTx/>
                        <a:buNone/>
                        <a:tabLst/>
                        <a:defRPr/>
                      </a:pPr>
                      <a:r>
                        <a:rPr lang="en-US" sz="1100" b="1">
                          <a:effectLst/>
                          <a:latin typeface="+mn-lt"/>
                        </a:rPr>
                        <a:t>Capacity requirements</a:t>
                      </a:r>
                      <a:endParaRPr lang="en-GB" sz="1100" b="1">
                        <a:effectLst/>
                        <a:latin typeface="+mn-lt"/>
                        <a:ea typeface="Yu Mincho" panose="02020400000000000000" pitchFamily="18" charset="-128"/>
                        <a:cs typeface="Times New Roman" panose="02020603050405020304" pitchFamily="18" charset="0"/>
                      </a:endParaRPr>
                    </a:p>
                  </a:txBody>
                  <a:tcPr marL="80598" marR="80598" marT="0" marB="0"/>
                </a:tc>
                <a:extLst>
                  <a:ext uri="{0D108BD9-81ED-4DB2-BD59-A6C34878D82A}">
                    <a16:rowId xmlns:a16="http://schemas.microsoft.com/office/drawing/2014/main" val="3959256875"/>
                  </a:ext>
                </a:extLst>
              </a:tr>
              <a:tr h="434012">
                <a:tc>
                  <a:txBody>
                    <a:bodyPr/>
                    <a:lstStyle/>
                    <a:p>
                      <a:pPr algn="l"/>
                      <a:r>
                        <a:rPr lang="en-GB" sz="1100">
                          <a:effectLst/>
                          <a:latin typeface="+mn-lt"/>
                          <a:ea typeface="Yu Mincho" panose="02020400000000000000" pitchFamily="18" charset="-128"/>
                          <a:cs typeface="Times New Roman" panose="02020603050405020304" pitchFamily="18" charset="0"/>
                        </a:rPr>
                        <a:t>&gt;maxUplinkThroughput</a:t>
                      </a:r>
                    </a:p>
                    <a:p>
                      <a:pPr marL="0" marR="0" lvl="0" indent="0" algn="l" defTabSz="411356" eaLnBrk="1" fontAlgn="auto" latinLnBrk="0" hangingPunct="1">
                        <a:lnSpc>
                          <a:spcPct val="100000"/>
                        </a:lnSpc>
                        <a:spcBef>
                          <a:spcPts val="0"/>
                        </a:spcBef>
                        <a:spcAft>
                          <a:spcPts val="0"/>
                        </a:spcAft>
                        <a:buClrTx/>
                        <a:buSzTx/>
                        <a:buFontTx/>
                        <a:buNone/>
                        <a:tabLst/>
                        <a:defRPr/>
                      </a:pPr>
                      <a:r>
                        <a:rPr lang="en-GB" sz="1100">
                          <a:effectLst/>
                          <a:latin typeface="+mn-lt"/>
                          <a:ea typeface="Yu Mincho" panose="02020400000000000000" pitchFamily="18" charset="-128"/>
                          <a:cs typeface="Times New Roman" panose="02020603050405020304" pitchFamily="18" charset="0"/>
                        </a:rPr>
                        <a:t>&gt;maxDownlinkThroughput</a:t>
                      </a:r>
                    </a:p>
                  </a:txBody>
                  <a:tcPr marL="80598" marR="80598" marT="0" marB="0"/>
                </a:tc>
                <a:extLst>
                  <a:ext uri="{0D108BD9-81ED-4DB2-BD59-A6C34878D82A}">
                    <a16:rowId xmlns:a16="http://schemas.microsoft.com/office/drawing/2014/main" val="3957630322"/>
                  </a:ext>
                </a:extLst>
              </a:tr>
              <a:tr h="248782">
                <a:tc>
                  <a:txBody>
                    <a:bodyPr/>
                    <a:lstStyle/>
                    <a:p>
                      <a:pPr marL="0" marR="0" lvl="0" indent="0" algn="l" defTabSz="411356" eaLnBrk="1" fontAlgn="auto" latinLnBrk="0" hangingPunct="1">
                        <a:lnSpc>
                          <a:spcPct val="100000"/>
                        </a:lnSpc>
                        <a:spcBef>
                          <a:spcPts val="0"/>
                        </a:spcBef>
                        <a:spcAft>
                          <a:spcPts val="0"/>
                        </a:spcAft>
                        <a:buClrTx/>
                        <a:buSzTx/>
                        <a:buFontTx/>
                        <a:buNone/>
                        <a:tabLst/>
                        <a:defRPr/>
                      </a:pPr>
                      <a:r>
                        <a:rPr lang="en-US" sz="1100" b="1">
                          <a:effectLst/>
                          <a:latin typeface="+mn-lt"/>
                        </a:rPr>
                        <a:t>Dependency</a:t>
                      </a:r>
                      <a:endParaRPr lang="en-GB" sz="1100" b="1">
                        <a:effectLst/>
                        <a:latin typeface="+mn-lt"/>
                        <a:ea typeface="Yu Mincho" panose="02020400000000000000" pitchFamily="18" charset="-128"/>
                        <a:cs typeface="Times New Roman" panose="02020603050405020304" pitchFamily="18" charset="0"/>
                      </a:endParaRPr>
                    </a:p>
                  </a:txBody>
                  <a:tcPr marL="80598" marR="80598" marT="0" marB="0"/>
                </a:tc>
                <a:extLst>
                  <a:ext uri="{0D108BD9-81ED-4DB2-BD59-A6C34878D82A}">
                    <a16:rowId xmlns:a16="http://schemas.microsoft.com/office/drawing/2014/main" val="2663419277"/>
                  </a:ext>
                </a:extLst>
              </a:tr>
              <a:tr h="248782">
                <a:tc>
                  <a:txBody>
                    <a:bodyPr/>
                    <a:lstStyle/>
                    <a:p>
                      <a:pPr marL="0" marR="0" lvl="0" indent="0" algn="l" defTabSz="411356" eaLnBrk="1" fontAlgn="auto" latinLnBrk="0" hangingPunct="1">
                        <a:lnSpc>
                          <a:spcPct val="100000"/>
                        </a:lnSpc>
                        <a:spcBef>
                          <a:spcPts val="0"/>
                        </a:spcBef>
                        <a:spcAft>
                          <a:spcPts val="0"/>
                        </a:spcAft>
                        <a:buClrTx/>
                        <a:buSzTx/>
                        <a:buFontTx/>
                        <a:buNone/>
                        <a:tabLst/>
                        <a:defRPr/>
                      </a:pPr>
                      <a:r>
                        <a:rPr lang="en-GB" sz="1100" b="0">
                          <a:effectLst/>
                          <a:latin typeface="+mn-lt"/>
                          <a:ea typeface="Yu Mincho" panose="02020400000000000000" pitchFamily="18" charset="-128"/>
                          <a:cs typeface="Times New Roman" panose="02020603050405020304" pitchFamily="18" charset="0"/>
                        </a:rPr>
                        <a:t>&gt;</a:t>
                      </a:r>
                      <a:r>
                        <a:rPr lang="en-GB" sz="1100" b="0" err="1">
                          <a:effectLst/>
                          <a:latin typeface="+mn-lt"/>
                          <a:ea typeface="Yu Mincho" panose="02020400000000000000" pitchFamily="18" charset="-128"/>
                          <a:cs typeface="Times New Roman" panose="02020603050405020304" pitchFamily="18" charset="0"/>
                        </a:rPr>
                        <a:t>smfRef</a:t>
                      </a:r>
                      <a:endParaRPr lang="en-GB" sz="1100" b="0">
                        <a:effectLst/>
                        <a:latin typeface="+mn-lt"/>
                        <a:ea typeface="Yu Mincho" panose="02020400000000000000" pitchFamily="18" charset="-128"/>
                        <a:cs typeface="Times New Roman" panose="02020603050405020304" pitchFamily="18" charset="0"/>
                      </a:endParaRPr>
                    </a:p>
                  </a:txBody>
                  <a:tcPr marL="80598" marR="80598" marT="0" marB="0"/>
                </a:tc>
                <a:extLst>
                  <a:ext uri="{0D108BD9-81ED-4DB2-BD59-A6C34878D82A}">
                    <a16:rowId xmlns:a16="http://schemas.microsoft.com/office/drawing/2014/main" val="1168489509"/>
                  </a:ext>
                </a:extLst>
              </a:tr>
              <a:tr h="248782">
                <a:tc>
                  <a:txBody>
                    <a:bodyPr/>
                    <a:lstStyle/>
                    <a:p>
                      <a:pPr marL="0" marR="0" lvl="0" indent="0" algn="l" defTabSz="411356" eaLnBrk="1" fontAlgn="auto" latinLnBrk="0" hangingPunct="1">
                        <a:lnSpc>
                          <a:spcPct val="100000"/>
                        </a:lnSpc>
                        <a:spcBef>
                          <a:spcPts val="0"/>
                        </a:spcBef>
                        <a:spcAft>
                          <a:spcPts val="0"/>
                        </a:spcAft>
                        <a:buClrTx/>
                        <a:buSzTx/>
                        <a:buFontTx/>
                        <a:buNone/>
                        <a:tabLst/>
                        <a:defRPr/>
                      </a:pPr>
                      <a:r>
                        <a:rPr lang="en-US" sz="1100" b="1">
                          <a:effectLst/>
                          <a:latin typeface="+mn-lt"/>
                        </a:rPr>
                        <a:t>Network endpoints</a:t>
                      </a:r>
                      <a:endParaRPr lang="en-GB" sz="1100" b="1">
                        <a:effectLst/>
                        <a:latin typeface="+mn-lt"/>
                        <a:ea typeface="Yu Mincho" panose="02020400000000000000" pitchFamily="18" charset="-128"/>
                        <a:cs typeface="Times New Roman" panose="02020603050405020304" pitchFamily="18" charset="0"/>
                      </a:endParaRPr>
                    </a:p>
                  </a:txBody>
                  <a:tcPr marL="80598" marR="80598" marT="0" marB="0"/>
                </a:tc>
                <a:extLst>
                  <a:ext uri="{0D108BD9-81ED-4DB2-BD59-A6C34878D82A}">
                    <a16:rowId xmlns:a16="http://schemas.microsoft.com/office/drawing/2014/main" val="2460792098"/>
                  </a:ext>
                </a:extLst>
              </a:tr>
              <a:tr h="486094">
                <a:tc>
                  <a:txBody>
                    <a:bodyPr/>
                    <a:lstStyle/>
                    <a:p>
                      <a:pPr marL="0" marR="0" lvl="0" indent="0" algn="l" defTabSz="411356" eaLnBrk="1" fontAlgn="auto" latinLnBrk="0" hangingPunct="1">
                        <a:lnSpc>
                          <a:spcPct val="100000"/>
                        </a:lnSpc>
                        <a:spcBef>
                          <a:spcPts val="0"/>
                        </a:spcBef>
                        <a:spcAft>
                          <a:spcPts val="0"/>
                        </a:spcAft>
                        <a:buClrTx/>
                        <a:buSzTx/>
                        <a:buFontTx/>
                        <a:buNone/>
                        <a:tabLst/>
                        <a:defRPr/>
                      </a:pPr>
                      <a:r>
                        <a:rPr lang="en-GB" sz="1100" b="0">
                          <a:effectLst/>
                          <a:latin typeface="+mn-lt"/>
                          <a:ea typeface="Yu Mincho" panose="02020400000000000000" pitchFamily="18" charset="-128"/>
                          <a:cs typeface="Times New Roman" panose="02020603050405020304" pitchFamily="18" charset="0"/>
                        </a:rPr>
                        <a:t>&gt;</a:t>
                      </a:r>
                      <a:r>
                        <a:rPr lang="en-GB" sz="1100" b="0" err="1">
                          <a:effectLst/>
                          <a:latin typeface="+mn-lt"/>
                          <a:ea typeface="Yu Mincho" panose="02020400000000000000" pitchFamily="18" charset="-128"/>
                          <a:cs typeface="Times New Roman" panose="02020603050405020304" pitchFamily="18" charset="0"/>
                        </a:rPr>
                        <a:t>vpc</a:t>
                      </a:r>
                      <a:r>
                        <a:rPr lang="en-US" sz="1100" b="0">
                          <a:effectLst/>
                          <a:latin typeface="+mn-lt"/>
                          <a:ea typeface="Yu Mincho" panose="02020400000000000000" pitchFamily="18" charset="-128"/>
                          <a:cs typeface="Times New Roman" panose="02020603050405020304" pitchFamily="18" charset="0"/>
                        </a:rPr>
                        <a:t>N3</a:t>
                      </a:r>
                    </a:p>
                    <a:p>
                      <a:pPr marL="0" marR="0" lvl="0" indent="0" algn="l" defTabSz="411356" eaLnBrk="1" fontAlgn="auto" latinLnBrk="0" hangingPunct="1">
                        <a:lnSpc>
                          <a:spcPct val="100000"/>
                        </a:lnSpc>
                        <a:spcBef>
                          <a:spcPts val="0"/>
                        </a:spcBef>
                        <a:spcAft>
                          <a:spcPts val="0"/>
                        </a:spcAft>
                        <a:buClrTx/>
                        <a:buSzTx/>
                        <a:buFontTx/>
                        <a:buNone/>
                        <a:tabLst/>
                        <a:defRPr/>
                      </a:pPr>
                      <a:r>
                        <a:rPr lang="en-US" sz="1100" b="0">
                          <a:effectLst/>
                          <a:latin typeface="+mn-lt"/>
                          <a:ea typeface="Yu Mincho" panose="02020400000000000000" pitchFamily="18" charset="-128"/>
                          <a:cs typeface="Times New Roman" panose="02020603050405020304" pitchFamily="18" charset="0"/>
                        </a:rPr>
                        <a:t>&gt;vpcN4</a:t>
                      </a:r>
                    </a:p>
                    <a:p>
                      <a:pPr marL="0" marR="0" lvl="0" indent="0" algn="l" defTabSz="411356" eaLnBrk="1" fontAlgn="auto" latinLnBrk="0" hangingPunct="1">
                        <a:lnSpc>
                          <a:spcPct val="100000"/>
                        </a:lnSpc>
                        <a:spcBef>
                          <a:spcPts val="0"/>
                        </a:spcBef>
                        <a:spcAft>
                          <a:spcPts val="0"/>
                        </a:spcAft>
                        <a:buClrTx/>
                        <a:buSzTx/>
                        <a:buFontTx/>
                        <a:buNone/>
                        <a:tabLst/>
                        <a:defRPr/>
                      </a:pPr>
                      <a:r>
                        <a:rPr lang="en-US" sz="1100" b="0">
                          <a:effectLst/>
                          <a:latin typeface="+mn-lt"/>
                          <a:ea typeface="Yu Mincho" panose="02020400000000000000" pitchFamily="18" charset="-128"/>
                          <a:cs typeface="Times New Roman" panose="02020603050405020304" pitchFamily="18" charset="0"/>
                        </a:rPr>
                        <a:t>&gt;vpcN6</a:t>
                      </a:r>
                      <a:endParaRPr lang="en-GB" sz="1100" b="0">
                        <a:effectLst/>
                        <a:latin typeface="+mn-lt"/>
                        <a:ea typeface="Yu Mincho" panose="02020400000000000000" pitchFamily="18" charset="-128"/>
                        <a:cs typeface="Times New Roman" panose="02020603050405020304" pitchFamily="18" charset="0"/>
                      </a:endParaRPr>
                    </a:p>
                  </a:txBody>
                  <a:tcPr marL="80598" marR="80598" marT="0" marB="0"/>
                </a:tc>
                <a:extLst>
                  <a:ext uri="{0D108BD9-81ED-4DB2-BD59-A6C34878D82A}">
                    <a16:rowId xmlns:a16="http://schemas.microsoft.com/office/drawing/2014/main" val="1540340257"/>
                  </a:ext>
                </a:extLst>
              </a:tr>
              <a:tr h="225190">
                <a:tc>
                  <a:txBody>
                    <a:bodyPr/>
                    <a:lstStyle/>
                    <a:p>
                      <a:pPr marL="0" marR="0" lvl="0" indent="0" algn="l" defTabSz="411356" eaLnBrk="1" fontAlgn="auto" latinLnBrk="0" hangingPunct="1">
                        <a:lnSpc>
                          <a:spcPct val="100000"/>
                        </a:lnSpc>
                        <a:spcBef>
                          <a:spcPts val="0"/>
                        </a:spcBef>
                        <a:spcAft>
                          <a:spcPts val="0"/>
                        </a:spcAft>
                        <a:buClrTx/>
                        <a:buSzTx/>
                        <a:buFontTx/>
                        <a:buNone/>
                        <a:tabLst/>
                        <a:defRPr/>
                      </a:pPr>
                      <a:r>
                        <a:rPr lang="en-GB" sz="1100" b="1">
                          <a:effectLst/>
                          <a:latin typeface="+mn-lt"/>
                          <a:ea typeface="Yu Mincho" panose="02020400000000000000" pitchFamily="18" charset="-128"/>
                          <a:cs typeface="Times New Roman" panose="02020603050405020304" pitchFamily="18" charset="0"/>
                        </a:rPr>
                        <a:t>Resource </a:t>
                      </a:r>
                      <a:r>
                        <a:rPr lang="en-US" sz="1100" b="1">
                          <a:effectLst/>
                          <a:latin typeface="+mn-lt"/>
                        </a:rPr>
                        <a:t>requirements </a:t>
                      </a:r>
                      <a:r>
                        <a:rPr lang="en-GB" sz="1100" b="1">
                          <a:effectLst/>
                          <a:latin typeface="+mn-lt"/>
                          <a:ea typeface="Yu Mincho" panose="02020400000000000000" pitchFamily="18" charset="-128"/>
                          <a:cs typeface="Times New Roman" panose="02020603050405020304" pitchFamily="18" charset="0"/>
                        </a:rPr>
                        <a:t>(optional)</a:t>
                      </a:r>
                    </a:p>
                  </a:txBody>
                  <a:tcPr marL="80598" marR="80598" marT="0" marB="0"/>
                </a:tc>
                <a:extLst>
                  <a:ext uri="{0D108BD9-81ED-4DB2-BD59-A6C34878D82A}">
                    <a16:rowId xmlns:a16="http://schemas.microsoft.com/office/drawing/2014/main" val="4215024232"/>
                  </a:ext>
                </a:extLst>
              </a:tr>
              <a:tr h="486094">
                <a:tc>
                  <a:txBody>
                    <a:bodyPr/>
                    <a:lstStyle/>
                    <a:p>
                      <a:pPr marL="0" marR="0" lvl="0" indent="0" algn="l" defTabSz="411356" eaLnBrk="1" fontAlgn="auto" latinLnBrk="0" hangingPunct="1">
                        <a:lnSpc>
                          <a:spcPct val="100000"/>
                        </a:lnSpc>
                        <a:spcBef>
                          <a:spcPts val="0"/>
                        </a:spcBef>
                        <a:spcAft>
                          <a:spcPts val="0"/>
                        </a:spcAft>
                        <a:buClrTx/>
                        <a:buSzTx/>
                        <a:buFontTx/>
                        <a:buNone/>
                        <a:tabLst/>
                        <a:defRPr/>
                      </a:pPr>
                      <a:r>
                        <a:rPr lang="en-GB" sz="1100" b="0">
                          <a:effectLst/>
                          <a:latin typeface="+mn-lt"/>
                          <a:ea typeface="Yu Mincho" panose="02020400000000000000" pitchFamily="18" charset="-128"/>
                          <a:cs typeface="Times New Roman" panose="02020603050405020304" pitchFamily="18" charset="0"/>
                        </a:rPr>
                        <a:t>-&gt;resourceConstraint</a:t>
                      </a:r>
                    </a:p>
                  </a:txBody>
                  <a:tcPr marL="80598" marR="80598" marT="0" marB="0"/>
                </a:tc>
                <a:extLst>
                  <a:ext uri="{0D108BD9-81ED-4DB2-BD59-A6C34878D82A}">
                    <a16:rowId xmlns:a16="http://schemas.microsoft.com/office/drawing/2014/main" val="3144666447"/>
                  </a:ext>
                </a:extLst>
              </a:tr>
            </a:tbl>
          </a:graphicData>
        </a:graphic>
      </p:graphicFrame>
      <p:pic>
        <p:nvPicPr>
          <p:cNvPr id="8" name="Picture 7">
            <a:extLst>
              <a:ext uri="{FF2B5EF4-FFF2-40B4-BE49-F238E27FC236}">
                <a16:creationId xmlns:a16="http://schemas.microsoft.com/office/drawing/2014/main" id="{32ADEB88-9EF8-BBA6-E938-5A30A80BB30C}"/>
              </a:ext>
            </a:extLst>
          </p:cNvPr>
          <p:cNvPicPr>
            <a:picLocks noChangeAspect="1"/>
          </p:cNvPicPr>
          <p:nvPr/>
        </p:nvPicPr>
        <p:blipFill>
          <a:blip r:embed="rId3"/>
          <a:stretch>
            <a:fillRect/>
          </a:stretch>
        </p:blipFill>
        <p:spPr>
          <a:xfrm>
            <a:off x="9105224" y="1769608"/>
            <a:ext cx="1990317" cy="2888385"/>
          </a:xfrm>
          <a:prstGeom prst="rect">
            <a:avLst/>
          </a:prstGeom>
        </p:spPr>
      </p:pic>
      <p:cxnSp>
        <p:nvCxnSpPr>
          <p:cNvPr id="14" name="Straight Arrow Connector 13">
            <a:extLst>
              <a:ext uri="{FF2B5EF4-FFF2-40B4-BE49-F238E27FC236}">
                <a16:creationId xmlns:a16="http://schemas.microsoft.com/office/drawing/2014/main" id="{EFB123CC-ABED-814B-46E6-512EA7278F8B}"/>
              </a:ext>
            </a:extLst>
          </p:cNvPr>
          <p:cNvCxnSpPr>
            <a:cxnSpLocks/>
          </p:cNvCxnSpPr>
          <p:nvPr/>
        </p:nvCxnSpPr>
        <p:spPr>
          <a:xfrm>
            <a:off x="8167011" y="2257182"/>
            <a:ext cx="938213" cy="0"/>
          </a:xfrm>
          <a:prstGeom prst="straightConnector1">
            <a:avLst/>
          </a:prstGeom>
          <a:ln>
            <a:tailEnd type="non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D65C7AE4-1468-B4F8-2525-35B1A5D2EDF6}"/>
              </a:ext>
            </a:extLst>
          </p:cNvPr>
          <p:cNvSpPr txBox="1"/>
          <p:nvPr/>
        </p:nvSpPr>
        <p:spPr>
          <a:xfrm>
            <a:off x="8167010" y="2300211"/>
            <a:ext cx="1092111" cy="466923"/>
          </a:xfrm>
          <a:prstGeom prst="rect">
            <a:avLst/>
          </a:prstGeom>
          <a:noFill/>
        </p:spPr>
        <p:txBody>
          <a:bodyPr wrap="square" rtlCol="0">
            <a:spAutoFit/>
          </a:bodyPr>
          <a:lstStyle/>
          <a:p>
            <a:r>
              <a:rPr kumimoji="1" lang="en-GB" sz="900"/>
              <a:t>More capacity requirements e.g.</a:t>
            </a:r>
          </a:p>
        </p:txBody>
      </p:sp>
      <p:cxnSp>
        <p:nvCxnSpPr>
          <p:cNvPr id="21" name="Straight Arrow Connector 20">
            <a:extLst>
              <a:ext uri="{FF2B5EF4-FFF2-40B4-BE49-F238E27FC236}">
                <a16:creationId xmlns:a16="http://schemas.microsoft.com/office/drawing/2014/main" id="{65070A6E-32DC-3369-A104-967863C6B713}"/>
              </a:ext>
            </a:extLst>
          </p:cNvPr>
          <p:cNvCxnSpPr>
            <a:cxnSpLocks/>
            <a:endCxn id="23" idx="1"/>
          </p:cNvCxnSpPr>
          <p:nvPr/>
        </p:nvCxnSpPr>
        <p:spPr>
          <a:xfrm flipV="1">
            <a:off x="8167010" y="1490682"/>
            <a:ext cx="938214" cy="122534"/>
          </a:xfrm>
          <a:prstGeom prst="straightConnector1">
            <a:avLst/>
          </a:prstGeom>
          <a:ln>
            <a:tailEnd type="non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EFE4E30F-2D80-F0C2-FB3A-9EDF17624A8D}"/>
              </a:ext>
            </a:extLst>
          </p:cNvPr>
          <p:cNvSpPr txBox="1"/>
          <p:nvPr/>
        </p:nvSpPr>
        <p:spPr>
          <a:xfrm>
            <a:off x="9105224" y="1298706"/>
            <a:ext cx="2277426" cy="383951"/>
          </a:xfrm>
          <a:prstGeom prst="rect">
            <a:avLst/>
          </a:prstGeom>
          <a:noFill/>
        </p:spPr>
        <p:txBody>
          <a:bodyPr wrap="square" rtlCol="0">
            <a:spAutoFit/>
          </a:bodyPr>
          <a:lstStyle/>
          <a:p>
            <a:r>
              <a:rPr kumimoji="1" lang="en-GB" sz="1050"/>
              <a:t>NF logical interface definitions, mapping with network interfaces</a:t>
            </a:r>
          </a:p>
        </p:txBody>
      </p:sp>
      <p:cxnSp>
        <p:nvCxnSpPr>
          <p:cNvPr id="28" name="Straight Connector 27">
            <a:extLst>
              <a:ext uri="{FF2B5EF4-FFF2-40B4-BE49-F238E27FC236}">
                <a16:creationId xmlns:a16="http://schemas.microsoft.com/office/drawing/2014/main" id="{012F0443-4B43-1183-FC66-E775A738B87C}"/>
              </a:ext>
            </a:extLst>
          </p:cNvPr>
          <p:cNvCxnSpPr>
            <a:cxnSpLocks/>
          </p:cNvCxnSpPr>
          <p:nvPr/>
        </p:nvCxnSpPr>
        <p:spPr>
          <a:xfrm>
            <a:off x="8167010" y="3584662"/>
            <a:ext cx="938213" cy="1455880"/>
          </a:xfrm>
          <a:prstGeom prst="line">
            <a:avLst/>
          </a:prstGeom>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FF5D28F-7C22-6CE2-4E95-2BA30AABF724}"/>
              </a:ext>
            </a:extLst>
          </p:cNvPr>
          <p:cNvSpPr txBox="1"/>
          <p:nvPr/>
        </p:nvSpPr>
        <p:spPr>
          <a:xfrm>
            <a:off x="9105224" y="4880879"/>
            <a:ext cx="2277426" cy="529376"/>
          </a:xfrm>
          <a:prstGeom prst="rect">
            <a:avLst/>
          </a:prstGeom>
          <a:noFill/>
        </p:spPr>
        <p:txBody>
          <a:bodyPr wrap="square" rtlCol="0">
            <a:spAutoFit/>
          </a:bodyPr>
          <a:lstStyle/>
          <a:p>
            <a:r>
              <a:rPr kumimoji="1" lang="en-GB" sz="1050"/>
              <a:t>Network interface definitions, IP/FQDN configuration</a:t>
            </a:r>
            <a:r>
              <a:rPr kumimoji="1" lang="en-US" altLang="zh-CN" sz="1050"/>
              <a:t>s</a:t>
            </a:r>
            <a:r>
              <a:rPr kumimoji="1" lang="en-GB" sz="1050"/>
              <a:t>, mapping with </a:t>
            </a:r>
            <a:r>
              <a:rPr kumimoji="1" lang="en-GB" sz="1050" err="1"/>
              <a:t>NFlogical</a:t>
            </a:r>
            <a:r>
              <a:rPr kumimoji="1" lang="en-GB" sz="1050"/>
              <a:t> interfaces</a:t>
            </a:r>
          </a:p>
        </p:txBody>
      </p:sp>
      <p:cxnSp>
        <p:nvCxnSpPr>
          <p:cNvPr id="31" name="Straight Connector 30">
            <a:extLst>
              <a:ext uri="{FF2B5EF4-FFF2-40B4-BE49-F238E27FC236}">
                <a16:creationId xmlns:a16="http://schemas.microsoft.com/office/drawing/2014/main" id="{A393042A-0FA4-3D52-BD3A-9BD15EC8D055}"/>
              </a:ext>
            </a:extLst>
          </p:cNvPr>
          <p:cNvCxnSpPr>
            <a:cxnSpLocks/>
          </p:cNvCxnSpPr>
          <p:nvPr/>
        </p:nvCxnSpPr>
        <p:spPr>
          <a:xfrm>
            <a:off x="8167009" y="4429079"/>
            <a:ext cx="938213" cy="1455880"/>
          </a:xfrm>
          <a:prstGeom prst="line">
            <a:avLst/>
          </a:prstGeom>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2DAB1129-9671-34E6-AC2B-FC0F3D0C7AAE}"/>
              </a:ext>
            </a:extLst>
          </p:cNvPr>
          <p:cNvSpPr txBox="1"/>
          <p:nvPr/>
        </p:nvSpPr>
        <p:spPr>
          <a:xfrm>
            <a:off x="9105224" y="5600171"/>
            <a:ext cx="2277426" cy="820225"/>
          </a:xfrm>
          <a:prstGeom prst="rect">
            <a:avLst/>
          </a:prstGeom>
          <a:noFill/>
        </p:spPr>
        <p:txBody>
          <a:bodyPr wrap="square" rtlCol="0">
            <a:spAutoFit/>
          </a:bodyPr>
          <a:lstStyle/>
          <a:p>
            <a:r>
              <a:rPr kumimoji="1" lang="en-GB" sz="1050"/>
              <a:t>Resource requirement or constraint for the NF deployment, e.g. CPU/RAM/storage capacity, NUMA awareness, node binding etc. </a:t>
            </a:r>
          </a:p>
        </p:txBody>
      </p:sp>
      <p:grpSp>
        <p:nvGrpSpPr>
          <p:cNvPr id="33" name="Group 32">
            <a:extLst>
              <a:ext uri="{FF2B5EF4-FFF2-40B4-BE49-F238E27FC236}">
                <a16:creationId xmlns:a16="http://schemas.microsoft.com/office/drawing/2014/main" id="{C0AFA4BE-BC46-EF1D-AEA4-9D9C21F227E6}"/>
              </a:ext>
            </a:extLst>
          </p:cNvPr>
          <p:cNvGrpSpPr/>
          <p:nvPr/>
        </p:nvGrpSpPr>
        <p:grpSpPr>
          <a:xfrm>
            <a:off x="943184" y="1356153"/>
            <a:ext cx="2662164" cy="4214061"/>
            <a:chOff x="7438255" y="1703337"/>
            <a:chExt cx="2978415" cy="5053173"/>
          </a:xfrm>
        </p:grpSpPr>
        <p:sp>
          <p:nvSpPr>
            <p:cNvPr id="63" name="Rectangle 62">
              <a:extLst>
                <a:ext uri="{FF2B5EF4-FFF2-40B4-BE49-F238E27FC236}">
                  <a16:creationId xmlns:a16="http://schemas.microsoft.com/office/drawing/2014/main" id="{5A1AE3F2-6216-FDF0-09BA-9915631E8749}"/>
                </a:ext>
              </a:extLst>
            </p:cNvPr>
            <p:cNvSpPr/>
            <p:nvPr/>
          </p:nvSpPr>
          <p:spPr>
            <a:xfrm>
              <a:off x="8410207" y="4335422"/>
              <a:ext cx="1312947" cy="539666"/>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0"/>
                </a:spcBef>
              </a:pPr>
              <a:r>
                <a:rPr kumimoji="1" lang="en-GB" sz="1200">
                  <a:solidFill>
                    <a:schemeClr val="tx1"/>
                  </a:solidFill>
                </a:rPr>
                <a:t>UPF workload </a:t>
              </a:r>
            </a:p>
            <a:p>
              <a:pPr algn="ctr">
                <a:spcBef>
                  <a:spcPts val="0"/>
                </a:spcBef>
              </a:pPr>
              <a:r>
                <a:rPr kumimoji="1" lang="en-GB" sz="1200">
                  <a:solidFill>
                    <a:schemeClr val="tx1"/>
                  </a:solidFill>
                </a:rPr>
                <a:t>(vendor A)</a:t>
              </a:r>
            </a:p>
          </p:txBody>
        </p:sp>
        <p:sp>
          <p:nvSpPr>
            <p:cNvPr id="40" name="Rectangle 39">
              <a:extLst>
                <a:ext uri="{FF2B5EF4-FFF2-40B4-BE49-F238E27FC236}">
                  <a16:creationId xmlns:a16="http://schemas.microsoft.com/office/drawing/2014/main" id="{DD2E5112-6922-9646-9E5D-A762DF35A519}"/>
                </a:ext>
              </a:extLst>
            </p:cNvPr>
            <p:cNvSpPr/>
            <p:nvPr/>
          </p:nvSpPr>
          <p:spPr>
            <a:xfrm>
              <a:off x="7612212" y="5370109"/>
              <a:ext cx="2629768" cy="1219244"/>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200">
                  <a:solidFill>
                    <a:schemeClr val="tx1"/>
                  </a:solidFill>
                </a:rPr>
                <a:t>Cluster </a:t>
              </a:r>
            </a:p>
          </p:txBody>
        </p:sp>
        <p:sp>
          <p:nvSpPr>
            <p:cNvPr id="55" name="Rectangle 54">
              <a:extLst>
                <a:ext uri="{FF2B5EF4-FFF2-40B4-BE49-F238E27FC236}">
                  <a16:creationId xmlns:a16="http://schemas.microsoft.com/office/drawing/2014/main" id="{F54B912A-2983-8A12-1B3C-C886AFC591D4}"/>
                </a:ext>
              </a:extLst>
            </p:cNvPr>
            <p:cNvSpPr/>
            <p:nvPr/>
          </p:nvSpPr>
          <p:spPr>
            <a:xfrm>
              <a:off x="8702278" y="5544944"/>
              <a:ext cx="703070" cy="332166"/>
            </a:xfrm>
            <a:prstGeom prst="rect">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0"/>
                </a:spcBef>
              </a:pPr>
              <a:r>
                <a:rPr kumimoji="1" lang="en-GB" sz="1200">
                  <a:solidFill>
                    <a:schemeClr val="tx1"/>
                  </a:solidFill>
                </a:rPr>
                <a:t>Node</a:t>
              </a:r>
            </a:p>
          </p:txBody>
        </p:sp>
        <p:sp>
          <p:nvSpPr>
            <p:cNvPr id="54" name="Rectangle 53">
              <a:extLst>
                <a:ext uri="{FF2B5EF4-FFF2-40B4-BE49-F238E27FC236}">
                  <a16:creationId xmlns:a16="http://schemas.microsoft.com/office/drawing/2014/main" id="{0943668C-89F3-9996-2EAC-D9848F604CCA}"/>
                </a:ext>
              </a:extLst>
            </p:cNvPr>
            <p:cNvSpPr/>
            <p:nvPr/>
          </p:nvSpPr>
          <p:spPr>
            <a:xfrm>
              <a:off x="8402945" y="5692619"/>
              <a:ext cx="703070" cy="332166"/>
            </a:xfrm>
            <a:prstGeom prst="rect">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0"/>
                </a:spcBef>
              </a:pPr>
              <a:r>
                <a:rPr kumimoji="1" lang="en-GB" sz="1200">
                  <a:solidFill>
                    <a:schemeClr val="tx1"/>
                  </a:solidFill>
                </a:rPr>
                <a:t>Node</a:t>
              </a:r>
            </a:p>
          </p:txBody>
        </p:sp>
        <p:sp>
          <p:nvSpPr>
            <p:cNvPr id="34" name="Rectangle 33">
              <a:extLst>
                <a:ext uri="{FF2B5EF4-FFF2-40B4-BE49-F238E27FC236}">
                  <a16:creationId xmlns:a16="http://schemas.microsoft.com/office/drawing/2014/main" id="{5F616EA8-2B39-DDCF-CB40-23626CAB3030}"/>
                </a:ext>
              </a:extLst>
            </p:cNvPr>
            <p:cNvSpPr/>
            <p:nvPr/>
          </p:nvSpPr>
          <p:spPr>
            <a:xfrm>
              <a:off x="7438258" y="4207643"/>
              <a:ext cx="2978181" cy="2548867"/>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35" name="Rectangle 34">
              <a:extLst>
                <a:ext uri="{FF2B5EF4-FFF2-40B4-BE49-F238E27FC236}">
                  <a16:creationId xmlns:a16="http://schemas.microsoft.com/office/drawing/2014/main" id="{D8270E88-37E3-F533-936E-63DFBE925506}"/>
                </a:ext>
              </a:extLst>
            </p:cNvPr>
            <p:cNvSpPr/>
            <p:nvPr/>
          </p:nvSpPr>
          <p:spPr>
            <a:xfrm>
              <a:off x="7997435" y="4474133"/>
              <a:ext cx="1338019" cy="539666"/>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0"/>
                </a:spcBef>
              </a:pPr>
              <a:r>
                <a:rPr kumimoji="1" lang="en-GB" sz="1200">
                  <a:solidFill>
                    <a:schemeClr val="tx1"/>
                  </a:solidFill>
                </a:rPr>
                <a:t>UPF workload </a:t>
              </a:r>
            </a:p>
            <a:p>
              <a:pPr algn="ctr">
                <a:spcBef>
                  <a:spcPts val="0"/>
                </a:spcBef>
              </a:pPr>
              <a:r>
                <a:rPr kumimoji="1" lang="en-GB" sz="1200">
                  <a:solidFill>
                    <a:schemeClr val="tx1"/>
                  </a:solidFill>
                </a:rPr>
                <a:t>(vendor A)</a:t>
              </a:r>
            </a:p>
          </p:txBody>
        </p:sp>
        <p:sp>
          <p:nvSpPr>
            <p:cNvPr id="36" name="Rectangle 35">
              <a:extLst>
                <a:ext uri="{FF2B5EF4-FFF2-40B4-BE49-F238E27FC236}">
                  <a16:creationId xmlns:a16="http://schemas.microsoft.com/office/drawing/2014/main" id="{00891016-E07D-7685-A7F6-DFF4F265C0FE}"/>
                </a:ext>
              </a:extLst>
            </p:cNvPr>
            <p:cNvSpPr/>
            <p:nvPr/>
          </p:nvSpPr>
          <p:spPr>
            <a:xfrm>
              <a:off x="7438255" y="1703337"/>
              <a:ext cx="2978184" cy="458666"/>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200">
                  <a:solidFill>
                    <a:schemeClr val="tx1"/>
                  </a:solidFill>
                </a:rPr>
                <a:t>3GPP management system</a:t>
              </a:r>
            </a:p>
          </p:txBody>
        </p:sp>
        <p:sp>
          <p:nvSpPr>
            <p:cNvPr id="37" name="Rectangle 36">
              <a:extLst>
                <a:ext uri="{FF2B5EF4-FFF2-40B4-BE49-F238E27FC236}">
                  <a16:creationId xmlns:a16="http://schemas.microsoft.com/office/drawing/2014/main" id="{59C475BB-A21B-725A-0EEB-29C34657D972}"/>
                </a:ext>
              </a:extLst>
            </p:cNvPr>
            <p:cNvSpPr/>
            <p:nvPr/>
          </p:nvSpPr>
          <p:spPr>
            <a:xfrm>
              <a:off x="7438486" y="2974815"/>
              <a:ext cx="2978184" cy="956064"/>
            </a:xfrm>
            <a:prstGeom prst="rect">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kumimoji="1" lang="en-GB" sz="1200">
                  <a:solidFill>
                    <a:schemeClr val="tx1"/>
                  </a:solidFill>
                </a:rPr>
                <a:t>Orchestration system (K8S based)</a:t>
              </a:r>
            </a:p>
          </p:txBody>
        </p:sp>
        <p:sp>
          <p:nvSpPr>
            <p:cNvPr id="38" name="TextBox 37">
              <a:extLst>
                <a:ext uri="{FF2B5EF4-FFF2-40B4-BE49-F238E27FC236}">
                  <a16:creationId xmlns:a16="http://schemas.microsoft.com/office/drawing/2014/main" id="{4278090C-5A9D-E0F3-5C43-0DC547B4DF63}"/>
                </a:ext>
              </a:extLst>
            </p:cNvPr>
            <p:cNvSpPr txBox="1"/>
            <p:nvPr/>
          </p:nvSpPr>
          <p:spPr>
            <a:xfrm>
              <a:off x="8924381" y="2395553"/>
              <a:ext cx="893488" cy="294403"/>
            </a:xfrm>
            <a:prstGeom prst="rect">
              <a:avLst/>
            </a:prstGeom>
            <a:noFill/>
          </p:spPr>
          <p:txBody>
            <a:bodyPr wrap="none" rtlCol="0">
              <a:spAutoFit/>
            </a:bodyPr>
            <a:lstStyle/>
            <a:p>
              <a:r>
                <a:rPr kumimoji="1" lang="en-GB" sz="1100" b="1"/>
                <a:t>CRD_UPF</a:t>
              </a:r>
            </a:p>
          </p:txBody>
        </p:sp>
        <p:sp>
          <p:nvSpPr>
            <p:cNvPr id="39" name="Rectangle 38">
              <a:extLst>
                <a:ext uri="{FF2B5EF4-FFF2-40B4-BE49-F238E27FC236}">
                  <a16:creationId xmlns:a16="http://schemas.microsoft.com/office/drawing/2014/main" id="{19A6FC9C-95CD-8648-1177-33E6811FD81D}"/>
                </a:ext>
              </a:extLst>
            </p:cNvPr>
            <p:cNvSpPr/>
            <p:nvPr/>
          </p:nvSpPr>
          <p:spPr>
            <a:xfrm>
              <a:off x="8115675" y="3378967"/>
              <a:ext cx="1617415" cy="414338"/>
            </a:xfrm>
            <a:prstGeom prst="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200">
                  <a:solidFill>
                    <a:schemeClr val="tx1"/>
                  </a:solidFill>
                </a:rPr>
                <a:t>Operator</a:t>
              </a:r>
            </a:p>
          </p:txBody>
        </p:sp>
        <p:sp>
          <p:nvSpPr>
            <p:cNvPr id="41" name="Rectangle 40">
              <a:extLst>
                <a:ext uri="{FF2B5EF4-FFF2-40B4-BE49-F238E27FC236}">
                  <a16:creationId xmlns:a16="http://schemas.microsoft.com/office/drawing/2014/main" id="{1D8E0FA3-F802-5B09-A887-2240E820B3E6}"/>
                </a:ext>
              </a:extLst>
            </p:cNvPr>
            <p:cNvSpPr/>
            <p:nvPr/>
          </p:nvSpPr>
          <p:spPr>
            <a:xfrm>
              <a:off x="7609736" y="4603431"/>
              <a:ext cx="1314645" cy="539666"/>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0"/>
                </a:spcBef>
              </a:pPr>
              <a:r>
                <a:rPr kumimoji="1" lang="en-GB" sz="1200">
                  <a:solidFill>
                    <a:schemeClr val="tx1"/>
                  </a:solidFill>
                </a:rPr>
                <a:t>UPF workload</a:t>
              </a:r>
            </a:p>
            <a:p>
              <a:pPr algn="ctr">
                <a:spcBef>
                  <a:spcPts val="0"/>
                </a:spcBef>
              </a:pPr>
              <a:r>
                <a:rPr kumimoji="1" lang="en-GB" sz="1200">
                  <a:solidFill>
                    <a:schemeClr val="tx1"/>
                  </a:solidFill>
                </a:rPr>
                <a:t>(vendor A)</a:t>
              </a:r>
            </a:p>
          </p:txBody>
        </p:sp>
        <p:cxnSp>
          <p:nvCxnSpPr>
            <p:cNvPr id="42" name="Straight Connector 41">
              <a:extLst>
                <a:ext uri="{FF2B5EF4-FFF2-40B4-BE49-F238E27FC236}">
                  <a16:creationId xmlns:a16="http://schemas.microsoft.com/office/drawing/2014/main" id="{4790A5C6-30FA-F48A-28DC-A47B04D267D2}"/>
                </a:ext>
              </a:extLst>
            </p:cNvPr>
            <p:cNvCxnSpPr>
              <a:cxnSpLocks/>
              <a:stCxn id="39" idx="2"/>
            </p:cNvCxnSpPr>
            <p:nvPr/>
          </p:nvCxnSpPr>
          <p:spPr>
            <a:xfrm>
              <a:off x="8924383" y="3793305"/>
              <a:ext cx="1" cy="4044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9DCFFC0C-0CCB-B610-24F3-61DEC8B8B923}"/>
                </a:ext>
              </a:extLst>
            </p:cNvPr>
            <p:cNvCxnSpPr>
              <a:cxnSpLocks/>
              <a:stCxn id="36" idx="2"/>
              <a:endCxn id="39" idx="0"/>
            </p:cNvCxnSpPr>
            <p:nvPr/>
          </p:nvCxnSpPr>
          <p:spPr>
            <a:xfrm flipH="1">
              <a:off x="8924383" y="2162003"/>
              <a:ext cx="2964" cy="121696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3" name="Rectangle 52">
              <a:extLst>
                <a:ext uri="{FF2B5EF4-FFF2-40B4-BE49-F238E27FC236}">
                  <a16:creationId xmlns:a16="http://schemas.microsoft.com/office/drawing/2014/main" id="{5E29853B-79E1-3049-49D4-DED0F121C255}"/>
                </a:ext>
              </a:extLst>
            </p:cNvPr>
            <p:cNvSpPr/>
            <p:nvPr/>
          </p:nvSpPr>
          <p:spPr>
            <a:xfrm>
              <a:off x="8051410" y="5838945"/>
              <a:ext cx="703070" cy="332166"/>
            </a:xfrm>
            <a:prstGeom prst="rect">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0"/>
                </a:spcBef>
              </a:pPr>
              <a:r>
                <a:rPr kumimoji="1" lang="en-GB" sz="1200">
                  <a:solidFill>
                    <a:schemeClr val="tx1"/>
                  </a:solidFill>
                </a:rPr>
                <a:t>Node</a:t>
              </a:r>
            </a:p>
          </p:txBody>
        </p:sp>
        <p:sp>
          <p:nvSpPr>
            <p:cNvPr id="6" name="Rectangle 5">
              <a:extLst>
                <a:ext uri="{FF2B5EF4-FFF2-40B4-BE49-F238E27FC236}">
                  <a16:creationId xmlns:a16="http://schemas.microsoft.com/office/drawing/2014/main" id="{5A0E5421-246B-2B83-80C6-ACA80DC05910}"/>
                </a:ext>
              </a:extLst>
            </p:cNvPr>
            <p:cNvSpPr/>
            <p:nvPr/>
          </p:nvSpPr>
          <p:spPr>
            <a:xfrm>
              <a:off x="8200455" y="3287837"/>
              <a:ext cx="1617415" cy="414338"/>
            </a:xfrm>
            <a:prstGeom prst="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200">
                  <a:solidFill>
                    <a:schemeClr val="tx1"/>
                  </a:solidFill>
                </a:rPr>
                <a:t>Operator</a:t>
              </a:r>
            </a:p>
          </p:txBody>
        </p:sp>
      </p:grpSp>
      <p:sp>
        <p:nvSpPr>
          <p:cNvPr id="51" name="TextBox 50">
            <a:extLst>
              <a:ext uri="{FF2B5EF4-FFF2-40B4-BE49-F238E27FC236}">
                <a16:creationId xmlns:a16="http://schemas.microsoft.com/office/drawing/2014/main" id="{F08A1608-506F-1D49-FA33-4E205B783654}"/>
              </a:ext>
            </a:extLst>
          </p:cNvPr>
          <p:cNvSpPr txBox="1"/>
          <p:nvPr/>
        </p:nvSpPr>
        <p:spPr>
          <a:xfrm>
            <a:off x="3602285" y="2018631"/>
            <a:ext cx="2521413" cy="397866"/>
          </a:xfrm>
          <a:prstGeom prst="rect">
            <a:avLst/>
          </a:prstGeom>
          <a:noFill/>
        </p:spPr>
        <p:txBody>
          <a:bodyPr wrap="square" rtlCol="0">
            <a:spAutoFit/>
          </a:bodyPr>
          <a:lstStyle/>
          <a:p>
            <a:r>
              <a:rPr kumimoji="1" lang="en-GB" sz="1100"/>
              <a:t>The CRD express the high-level </a:t>
            </a:r>
            <a:r>
              <a:rPr lang="en-US" sz="1100" b="0" i="0">
                <a:solidFill>
                  <a:srgbClr val="1F2328"/>
                </a:solidFill>
                <a:effectLst/>
                <a:highlight>
                  <a:srgbClr val="FFFFFF"/>
                </a:highlight>
              </a:rPr>
              <a:t>requirements of the NF deployment</a:t>
            </a:r>
            <a:endParaRPr kumimoji="1" lang="en-GB" sz="1100"/>
          </a:p>
        </p:txBody>
      </p:sp>
      <p:sp>
        <p:nvSpPr>
          <p:cNvPr id="56" name="TextBox 55">
            <a:extLst>
              <a:ext uri="{FF2B5EF4-FFF2-40B4-BE49-F238E27FC236}">
                <a16:creationId xmlns:a16="http://schemas.microsoft.com/office/drawing/2014/main" id="{589815D2-1CE9-1728-A4D9-25FDB90271A5}"/>
              </a:ext>
            </a:extLst>
          </p:cNvPr>
          <p:cNvSpPr txBox="1"/>
          <p:nvPr/>
        </p:nvSpPr>
        <p:spPr>
          <a:xfrm>
            <a:off x="3577151" y="3451357"/>
            <a:ext cx="2521413" cy="702565"/>
          </a:xfrm>
          <a:prstGeom prst="rect">
            <a:avLst/>
          </a:prstGeom>
          <a:noFill/>
        </p:spPr>
        <p:txBody>
          <a:bodyPr wrap="square" rtlCol="0">
            <a:spAutoFit/>
          </a:bodyPr>
          <a:lstStyle/>
          <a:p>
            <a:r>
              <a:rPr kumimoji="1" lang="en-GB" sz="1100"/>
              <a:t>The orchestration system (operators) automatically allocate resources to the NF workloads to achieve requirements</a:t>
            </a:r>
          </a:p>
        </p:txBody>
      </p:sp>
      <p:cxnSp>
        <p:nvCxnSpPr>
          <p:cNvPr id="58" name="Straight Connector 57">
            <a:extLst>
              <a:ext uri="{FF2B5EF4-FFF2-40B4-BE49-F238E27FC236}">
                <a16:creationId xmlns:a16="http://schemas.microsoft.com/office/drawing/2014/main" id="{090FCF06-017B-B510-763D-C3491792E97F}"/>
              </a:ext>
            </a:extLst>
          </p:cNvPr>
          <p:cNvCxnSpPr>
            <a:cxnSpLocks/>
            <a:stCxn id="38" idx="3"/>
          </p:cNvCxnSpPr>
          <p:nvPr/>
        </p:nvCxnSpPr>
        <p:spPr>
          <a:xfrm>
            <a:off x="3070129" y="2056180"/>
            <a:ext cx="575446" cy="26809"/>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2D4E3B00-890E-BF4A-89DB-30E99BDCAB80}"/>
              </a:ext>
            </a:extLst>
          </p:cNvPr>
          <p:cNvCxnSpPr>
            <a:cxnSpLocks/>
          </p:cNvCxnSpPr>
          <p:nvPr/>
        </p:nvCxnSpPr>
        <p:spPr>
          <a:xfrm>
            <a:off x="2889799" y="3097869"/>
            <a:ext cx="861644" cy="353488"/>
          </a:xfrm>
          <a:prstGeom prst="line">
            <a:avLst/>
          </a:prstGeom>
        </p:spPr>
        <p:style>
          <a:lnRef idx="1">
            <a:schemeClr val="accent1"/>
          </a:lnRef>
          <a:fillRef idx="0">
            <a:schemeClr val="accent1"/>
          </a:fillRef>
          <a:effectRef idx="0">
            <a:schemeClr val="accent1"/>
          </a:effectRef>
          <a:fontRef idx="minor">
            <a:schemeClr val="tx1"/>
          </a:fontRef>
        </p:style>
      </p:cxnSp>
      <p:sp>
        <p:nvSpPr>
          <p:cNvPr id="64" name="Arrow: Right 63">
            <a:extLst>
              <a:ext uri="{FF2B5EF4-FFF2-40B4-BE49-F238E27FC236}">
                <a16:creationId xmlns:a16="http://schemas.microsoft.com/office/drawing/2014/main" id="{0951D8B9-F3A3-BC66-14AB-2C8A21359AED}"/>
              </a:ext>
            </a:extLst>
          </p:cNvPr>
          <p:cNvSpPr/>
          <p:nvPr/>
        </p:nvSpPr>
        <p:spPr>
          <a:xfrm rot="16200000">
            <a:off x="2156738" y="4190616"/>
            <a:ext cx="277008" cy="356294"/>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cxnSp>
        <p:nvCxnSpPr>
          <p:cNvPr id="71" name="Straight Arrow Connector 70">
            <a:extLst>
              <a:ext uri="{FF2B5EF4-FFF2-40B4-BE49-F238E27FC236}">
                <a16:creationId xmlns:a16="http://schemas.microsoft.com/office/drawing/2014/main" id="{BBA2E899-8DEC-6BA6-740F-D93BF7A9E022}"/>
              </a:ext>
            </a:extLst>
          </p:cNvPr>
          <p:cNvCxnSpPr/>
          <p:nvPr/>
        </p:nvCxnSpPr>
        <p:spPr>
          <a:xfrm flipV="1">
            <a:off x="5504329" y="1864659"/>
            <a:ext cx="619369" cy="1539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5EBDFB4C-7897-FC14-CB2A-7D0E7AA7D430}"/>
              </a:ext>
            </a:extLst>
          </p:cNvPr>
          <p:cNvSpPr txBox="1"/>
          <p:nvPr/>
        </p:nvSpPr>
        <p:spPr>
          <a:xfrm>
            <a:off x="4305300" y="6385723"/>
            <a:ext cx="6096000" cy="315086"/>
          </a:xfrm>
          <a:prstGeom prst="rect">
            <a:avLst/>
          </a:prstGeom>
          <a:noFill/>
        </p:spPr>
        <p:txBody>
          <a:bodyPr wrap="square">
            <a:spAutoFit/>
          </a:bodyPr>
          <a:lstStyle/>
          <a:p>
            <a:r>
              <a:rPr lang="en-GB" sz="1600"/>
              <a:t>Ref: </a:t>
            </a:r>
            <a:r>
              <a:rPr lang="en-GB" sz="1600" err="1">
                <a:hlinkClick r:id="rId4"/>
              </a:rPr>
              <a:t>Nephio</a:t>
            </a:r>
            <a:r>
              <a:rPr lang="en-GB" sz="1600">
                <a:hlinkClick r:id="rId4"/>
              </a:rPr>
              <a:t> – Linux Foundation Project</a:t>
            </a:r>
            <a:endParaRPr lang="en-GB" sz="1600"/>
          </a:p>
        </p:txBody>
      </p:sp>
    </p:spTree>
    <p:extLst>
      <p:ext uri="{BB962C8B-B14F-4D97-AF65-F5344CB8AC3E}">
        <p14:creationId xmlns:p14="http://schemas.microsoft.com/office/powerpoint/2010/main" val="165040963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0A24FD-6A6A-6822-5863-62DA884AC804}"/>
              </a:ext>
            </a:extLst>
          </p:cNvPr>
          <p:cNvSpPr>
            <a:spLocks noGrp="1"/>
          </p:cNvSpPr>
          <p:nvPr>
            <p:ph type="title"/>
          </p:nvPr>
        </p:nvSpPr>
        <p:spPr/>
        <p:txBody>
          <a:bodyPr/>
          <a:lstStyle/>
          <a:p>
            <a:r>
              <a:rPr lang="en-GB"/>
              <a:t>Example standardized CRD for CUUP</a:t>
            </a:r>
          </a:p>
        </p:txBody>
      </p:sp>
      <p:pic>
        <p:nvPicPr>
          <p:cNvPr id="11" name="Picture 10">
            <a:extLst>
              <a:ext uri="{FF2B5EF4-FFF2-40B4-BE49-F238E27FC236}">
                <a16:creationId xmlns:a16="http://schemas.microsoft.com/office/drawing/2014/main" id="{3560313F-BE55-5487-011C-D9294FED09F8}"/>
              </a:ext>
            </a:extLst>
          </p:cNvPr>
          <p:cNvPicPr>
            <a:picLocks noChangeAspect="1"/>
          </p:cNvPicPr>
          <p:nvPr/>
        </p:nvPicPr>
        <p:blipFill>
          <a:blip r:embed="rId2"/>
          <a:stretch>
            <a:fillRect/>
          </a:stretch>
        </p:blipFill>
        <p:spPr>
          <a:xfrm>
            <a:off x="4577715" y="1979396"/>
            <a:ext cx="1941078" cy="2899207"/>
          </a:xfrm>
          <a:prstGeom prst="rect">
            <a:avLst/>
          </a:prstGeom>
        </p:spPr>
      </p:pic>
      <p:graphicFrame>
        <p:nvGraphicFramePr>
          <p:cNvPr id="4" name="Table 3">
            <a:extLst>
              <a:ext uri="{FF2B5EF4-FFF2-40B4-BE49-F238E27FC236}">
                <a16:creationId xmlns:a16="http://schemas.microsoft.com/office/drawing/2014/main" id="{1CC1E206-0D42-5EFE-8C5F-A6D200A9727B}"/>
              </a:ext>
            </a:extLst>
          </p:cNvPr>
          <p:cNvGraphicFramePr>
            <a:graphicFrameLocks noGrp="1"/>
          </p:cNvGraphicFramePr>
          <p:nvPr>
            <p:extLst>
              <p:ext uri="{D42A27DB-BD31-4B8C-83A1-F6EECF244321}">
                <p14:modId xmlns:p14="http://schemas.microsoft.com/office/powerpoint/2010/main" val="3578814215"/>
              </p:ext>
            </p:extLst>
          </p:nvPr>
        </p:nvGraphicFramePr>
        <p:xfrm>
          <a:off x="1682507" y="984095"/>
          <a:ext cx="1941078" cy="3666337"/>
        </p:xfrm>
        <a:graphic>
          <a:graphicData uri="http://schemas.openxmlformats.org/drawingml/2006/table">
            <a:tbl>
              <a:tblPr firstRow="1" firstCol="1" bandRow="1">
                <a:tableStyleId>{5940675A-B579-460E-94D1-54222C63F5DA}</a:tableStyleId>
              </a:tblPr>
              <a:tblGrid>
                <a:gridCol w="1941078">
                  <a:extLst>
                    <a:ext uri="{9D8B030D-6E8A-4147-A177-3AD203B41FA5}">
                      <a16:colId xmlns:a16="http://schemas.microsoft.com/office/drawing/2014/main" val="3001314863"/>
                    </a:ext>
                  </a:extLst>
                </a:gridCol>
              </a:tblGrid>
              <a:tr h="295965">
                <a:tc>
                  <a:txBody>
                    <a:bodyPr/>
                    <a:lstStyle/>
                    <a:p>
                      <a:pPr algn="ctr"/>
                      <a:r>
                        <a:rPr lang="en-US" sz="1200" b="1">
                          <a:effectLst/>
                          <a:latin typeface="+mn-lt"/>
                        </a:rPr>
                        <a:t>CRD_CUUP</a:t>
                      </a:r>
                      <a:endParaRPr lang="en-GB" sz="1200" b="1">
                        <a:effectLst/>
                        <a:latin typeface="+mn-lt"/>
                        <a:ea typeface="Yu Mincho" panose="02020400000000000000" pitchFamily="18" charset="-128"/>
                        <a:cs typeface="Times New Roman" panose="02020603050405020304" pitchFamily="18" charset="0"/>
                      </a:endParaRPr>
                    </a:p>
                  </a:txBody>
                  <a:tcPr marL="80598" marR="80598" marT="0" marB="0"/>
                </a:tc>
                <a:extLst>
                  <a:ext uri="{0D108BD9-81ED-4DB2-BD59-A6C34878D82A}">
                    <a16:rowId xmlns:a16="http://schemas.microsoft.com/office/drawing/2014/main" val="4126257350"/>
                  </a:ext>
                </a:extLst>
              </a:tr>
              <a:tr h="248782">
                <a:tc>
                  <a:txBody>
                    <a:bodyPr/>
                    <a:lstStyle/>
                    <a:p>
                      <a:pPr marL="0" marR="0" lvl="0" indent="0" algn="l" defTabSz="411356" eaLnBrk="1" fontAlgn="auto" latinLnBrk="0" hangingPunct="1">
                        <a:lnSpc>
                          <a:spcPct val="100000"/>
                        </a:lnSpc>
                        <a:spcBef>
                          <a:spcPts val="0"/>
                        </a:spcBef>
                        <a:spcAft>
                          <a:spcPts val="0"/>
                        </a:spcAft>
                        <a:buClrTx/>
                        <a:buSzTx/>
                        <a:buFontTx/>
                        <a:buNone/>
                        <a:tabLst/>
                        <a:defRPr/>
                      </a:pPr>
                      <a:r>
                        <a:rPr lang="en-US" sz="1100" b="1">
                          <a:effectLst/>
                          <a:latin typeface="+mn-lt"/>
                        </a:rPr>
                        <a:t>Interface</a:t>
                      </a:r>
                      <a:endParaRPr lang="en-GB" sz="1100" b="1">
                        <a:effectLst/>
                        <a:latin typeface="+mn-lt"/>
                        <a:ea typeface="Yu Mincho" panose="02020400000000000000" pitchFamily="18" charset="-128"/>
                        <a:cs typeface="Times New Roman" panose="02020603050405020304" pitchFamily="18" charset="0"/>
                      </a:endParaRPr>
                    </a:p>
                  </a:txBody>
                  <a:tcPr marL="80598" marR="80598" marT="0" marB="0"/>
                </a:tc>
                <a:extLst>
                  <a:ext uri="{0D108BD9-81ED-4DB2-BD59-A6C34878D82A}">
                    <a16:rowId xmlns:a16="http://schemas.microsoft.com/office/drawing/2014/main" val="3479233080"/>
                  </a:ext>
                </a:extLst>
              </a:tr>
              <a:tr h="559388">
                <a:tc>
                  <a:txBody>
                    <a:bodyPr/>
                    <a:lstStyle/>
                    <a:p>
                      <a:pPr algn="l"/>
                      <a:r>
                        <a:rPr lang="en-GB" sz="1100">
                          <a:effectLst/>
                          <a:latin typeface="+mn-lt"/>
                          <a:ea typeface="Yu Mincho" panose="02020400000000000000" pitchFamily="18" charset="-128"/>
                          <a:cs typeface="Times New Roman" panose="02020603050405020304" pitchFamily="18" charset="0"/>
                        </a:rPr>
                        <a:t>&gt;e1</a:t>
                      </a:r>
                    </a:p>
                    <a:p>
                      <a:pPr marL="0" marR="0" lvl="0" indent="0" algn="l" defTabSz="411356" eaLnBrk="1" fontAlgn="auto" latinLnBrk="0" hangingPunct="1">
                        <a:lnSpc>
                          <a:spcPct val="100000"/>
                        </a:lnSpc>
                        <a:spcBef>
                          <a:spcPts val="0"/>
                        </a:spcBef>
                        <a:spcAft>
                          <a:spcPts val="0"/>
                        </a:spcAft>
                        <a:buClrTx/>
                        <a:buSzTx/>
                        <a:buFontTx/>
                        <a:buNone/>
                        <a:tabLst/>
                        <a:defRPr/>
                      </a:pPr>
                      <a:r>
                        <a:rPr lang="en-GB" sz="1100">
                          <a:effectLst/>
                          <a:latin typeface="+mn-lt"/>
                          <a:ea typeface="Yu Mincho" panose="02020400000000000000" pitchFamily="18" charset="-128"/>
                          <a:cs typeface="Times New Roman" panose="02020603050405020304" pitchFamily="18" charset="0"/>
                        </a:rPr>
                        <a:t>&gt;f1u</a:t>
                      </a:r>
                    </a:p>
                    <a:p>
                      <a:pPr marL="0" marR="0" lvl="0" indent="0" algn="l" defTabSz="411356" eaLnBrk="1" fontAlgn="auto" latinLnBrk="0" hangingPunct="1">
                        <a:lnSpc>
                          <a:spcPct val="100000"/>
                        </a:lnSpc>
                        <a:spcBef>
                          <a:spcPts val="0"/>
                        </a:spcBef>
                        <a:spcAft>
                          <a:spcPts val="0"/>
                        </a:spcAft>
                        <a:buClrTx/>
                        <a:buSzTx/>
                        <a:buFontTx/>
                        <a:buNone/>
                        <a:tabLst/>
                        <a:defRPr/>
                      </a:pPr>
                      <a:r>
                        <a:rPr lang="en-GB" sz="1100">
                          <a:effectLst/>
                          <a:latin typeface="+mn-lt"/>
                          <a:ea typeface="Yu Mincho" panose="02020400000000000000" pitchFamily="18" charset="-128"/>
                          <a:cs typeface="Times New Roman" panose="02020603050405020304" pitchFamily="18" charset="0"/>
                        </a:rPr>
                        <a:t>&gt;n3</a:t>
                      </a:r>
                    </a:p>
                  </a:txBody>
                  <a:tcPr marL="80598" marR="80598" marT="0" marB="0"/>
                </a:tc>
                <a:extLst>
                  <a:ext uri="{0D108BD9-81ED-4DB2-BD59-A6C34878D82A}">
                    <a16:rowId xmlns:a16="http://schemas.microsoft.com/office/drawing/2014/main" val="3565830447"/>
                  </a:ext>
                </a:extLst>
              </a:tr>
              <a:tr h="162031">
                <a:tc>
                  <a:txBody>
                    <a:bodyPr/>
                    <a:lstStyle/>
                    <a:p>
                      <a:pPr marL="0" marR="0" lvl="0" indent="0" algn="l" defTabSz="411356" eaLnBrk="1" fontAlgn="auto" latinLnBrk="0" hangingPunct="1">
                        <a:lnSpc>
                          <a:spcPct val="100000"/>
                        </a:lnSpc>
                        <a:spcBef>
                          <a:spcPts val="0"/>
                        </a:spcBef>
                        <a:spcAft>
                          <a:spcPts val="0"/>
                        </a:spcAft>
                        <a:buClrTx/>
                        <a:buSzTx/>
                        <a:buFontTx/>
                        <a:buNone/>
                        <a:tabLst/>
                        <a:defRPr/>
                      </a:pPr>
                      <a:r>
                        <a:rPr lang="en-US" sz="1100" b="1">
                          <a:effectLst/>
                          <a:latin typeface="+mn-lt"/>
                        </a:rPr>
                        <a:t>Capacity requirements</a:t>
                      </a:r>
                      <a:endParaRPr lang="en-GB" sz="1100" b="1">
                        <a:effectLst/>
                        <a:latin typeface="+mn-lt"/>
                        <a:ea typeface="Yu Mincho" panose="02020400000000000000" pitchFamily="18" charset="-128"/>
                        <a:cs typeface="Times New Roman" panose="02020603050405020304" pitchFamily="18" charset="0"/>
                      </a:endParaRPr>
                    </a:p>
                  </a:txBody>
                  <a:tcPr marL="80598" marR="80598" marT="0" marB="0"/>
                </a:tc>
                <a:extLst>
                  <a:ext uri="{0D108BD9-81ED-4DB2-BD59-A6C34878D82A}">
                    <a16:rowId xmlns:a16="http://schemas.microsoft.com/office/drawing/2014/main" val="3959256875"/>
                  </a:ext>
                </a:extLst>
              </a:tr>
              <a:tr h="434012">
                <a:tc>
                  <a:txBody>
                    <a:bodyPr/>
                    <a:lstStyle/>
                    <a:p>
                      <a:pPr algn="l"/>
                      <a:r>
                        <a:rPr lang="en-GB" sz="1100">
                          <a:effectLst/>
                          <a:latin typeface="+mn-lt"/>
                          <a:ea typeface="Yu Mincho" panose="02020400000000000000" pitchFamily="18" charset="-128"/>
                          <a:cs typeface="Times New Roman" panose="02020603050405020304" pitchFamily="18" charset="0"/>
                        </a:rPr>
                        <a:t>&gt;</a:t>
                      </a:r>
                      <a:r>
                        <a:rPr lang="en-GB" sz="1100" err="1">
                          <a:effectLst/>
                          <a:latin typeface="+mn-lt"/>
                          <a:ea typeface="Yu Mincho" panose="02020400000000000000" pitchFamily="18" charset="-128"/>
                          <a:cs typeface="Times New Roman" panose="02020603050405020304" pitchFamily="18" charset="0"/>
                        </a:rPr>
                        <a:t>maxUplinkThroughput</a:t>
                      </a:r>
                    </a:p>
                    <a:p>
                      <a:pPr marL="0" marR="0" lvl="0" indent="0" algn="l" defTabSz="411356" eaLnBrk="1" fontAlgn="auto" latinLnBrk="0" hangingPunct="1">
                        <a:lnSpc>
                          <a:spcPct val="100000"/>
                        </a:lnSpc>
                        <a:spcBef>
                          <a:spcPts val="0"/>
                        </a:spcBef>
                        <a:spcAft>
                          <a:spcPts val="0"/>
                        </a:spcAft>
                        <a:buClrTx/>
                        <a:buSzTx/>
                        <a:buFontTx/>
                        <a:buNone/>
                        <a:tabLst/>
                        <a:defRPr/>
                      </a:pPr>
                      <a:r>
                        <a:rPr lang="en-GB" sz="1100">
                          <a:effectLst/>
                          <a:latin typeface="+mn-lt"/>
                          <a:ea typeface="Yu Mincho" panose="02020400000000000000" pitchFamily="18" charset="-128"/>
                          <a:cs typeface="Times New Roman" panose="02020603050405020304" pitchFamily="18" charset="0"/>
                        </a:rPr>
                        <a:t>&gt;</a:t>
                      </a:r>
                      <a:r>
                        <a:rPr lang="en-GB" sz="1100" err="1">
                          <a:effectLst/>
                          <a:latin typeface="+mn-lt"/>
                          <a:ea typeface="Yu Mincho" panose="02020400000000000000" pitchFamily="18" charset="-128"/>
                          <a:cs typeface="Times New Roman" panose="02020603050405020304" pitchFamily="18" charset="0"/>
                        </a:rPr>
                        <a:t>maxDownlinkThroughput</a:t>
                      </a:r>
                      <a:endParaRPr lang="en-GB" sz="1100">
                        <a:effectLst/>
                        <a:latin typeface="+mn-lt"/>
                        <a:ea typeface="Yu Mincho" panose="02020400000000000000" pitchFamily="18" charset="-128"/>
                        <a:cs typeface="Times New Roman" panose="02020603050405020304" pitchFamily="18" charset="0"/>
                      </a:endParaRPr>
                    </a:p>
                  </a:txBody>
                  <a:tcPr marL="80598" marR="80598" marT="0" marB="0"/>
                </a:tc>
                <a:extLst>
                  <a:ext uri="{0D108BD9-81ED-4DB2-BD59-A6C34878D82A}">
                    <a16:rowId xmlns:a16="http://schemas.microsoft.com/office/drawing/2014/main" val="3957630322"/>
                  </a:ext>
                </a:extLst>
              </a:tr>
              <a:tr h="248782">
                <a:tc>
                  <a:txBody>
                    <a:bodyPr/>
                    <a:lstStyle/>
                    <a:p>
                      <a:pPr marL="0" marR="0" lvl="0" indent="0" algn="l" defTabSz="411356" eaLnBrk="1" fontAlgn="auto" latinLnBrk="0" hangingPunct="1">
                        <a:lnSpc>
                          <a:spcPct val="100000"/>
                        </a:lnSpc>
                        <a:spcBef>
                          <a:spcPts val="0"/>
                        </a:spcBef>
                        <a:spcAft>
                          <a:spcPts val="0"/>
                        </a:spcAft>
                        <a:buClrTx/>
                        <a:buSzTx/>
                        <a:buFontTx/>
                        <a:buNone/>
                        <a:tabLst/>
                        <a:defRPr/>
                      </a:pPr>
                      <a:r>
                        <a:rPr lang="en-US" sz="1100" b="1">
                          <a:effectLst/>
                          <a:latin typeface="+mn-lt"/>
                        </a:rPr>
                        <a:t>Dependency</a:t>
                      </a:r>
                      <a:endParaRPr lang="en-GB" sz="1100" b="1">
                        <a:effectLst/>
                        <a:latin typeface="+mn-lt"/>
                        <a:ea typeface="Yu Mincho" panose="02020400000000000000" pitchFamily="18" charset="-128"/>
                        <a:cs typeface="Times New Roman" panose="02020603050405020304" pitchFamily="18" charset="0"/>
                      </a:endParaRPr>
                    </a:p>
                  </a:txBody>
                  <a:tcPr marL="80598" marR="80598" marT="0" marB="0"/>
                </a:tc>
                <a:extLst>
                  <a:ext uri="{0D108BD9-81ED-4DB2-BD59-A6C34878D82A}">
                    <a16:rowId xmlns:a16="http://schemas.microsoft.com/office/drawing/2014/main" val="2663419277"/>
                  </a:ext>
                </a:extLst>
              </a:tr>
              <a:tr h="248782">
                <a:tc>
                  <a:txBody>
                    <a:bodyPr/>
                    <a:lstStyle/>
                    <a:p>
                      <a:pPr marL="0" marR="0" lvl="0" indent="0" algn="l" defTabSz="411356" eaLnBrk="1" fontAlgn="auto" latinLnBrk="0" hangingPunct="1">
                        <a:lnSpc>
                          <a:spcPct val="100000"/>
                        </a:lnSpc>
                        <a:spcBef>
                          <a:spcPts val="0"/>
                        </a:spcBef>
                        <a:spcAft>
                          <a:spcPts val="0"/>
                        </a:spcAft>
                        <a:buClrTx/>
                        <a:buSzTx/>
                        <a:buFontTx/>
                        <a:buNone/>
                        <a:tabLst/>
                        <a:defRPr/>
                      </a:pPr>
                      <a:r>
                        <a:rPr lang="en-GB" sz="1100" b="0">
                          <a:effectLst/>
                          <a:latin typeface="+mn-lt"/>
                          <a:ea typeface="Yu Mincho" panose="02020400000000000000" pitchFamily="18" charset="-128"/>
                          <a:cs typeface="Times New Roman" panose="02020603050405020304" pitchFamily="18" charset="0"/>
                        </a:rPr>
                        <a:t>&gt;</a:t>
                      </a:r>
                      <a:r>
                        <a:rPr lang="en-GB" sz="1100" b="0" err="1">
                          <a:effectLst/>
                          <a:latin typeface="+mn-lt"/>
                          <a:ea typeface="Yu Mincho" panose="02020400000000000000" pitchFamily="18" charset="-128"/>
                          <a:cs typeface="Times New Roman" panose="02020603050405020304" pitchFamily="18" charset="0"/>
                        </a:rPr>
                        <a:t>cuupRef</a:t>
                      </a:r>
                      <a:endParaRPr lang="en-GB" sz="1100" b="0">
                        <a:effectLst/>
                        <a:latin typeface="+mn-lt"/>
                        <a:ea typeface="Yu Mincho" panose="02020400000000000000" pitchFamily="18" charset="-128"/>
                        <a:cs typeface="Times New Roman" panose="02020603050405020304" pitchFamily="18" charset="0"/>
                      </a:endParaRPr>
                    </a:p>
                  </a:txBody>
                  <a:tcPr marL="80598" marR="80598" marT="0" marB="0"/>
                </a:tc>
                <a:extLst>
                  <a:ext uri="{0D108BD9-81ED-4DB2-BD59-A6C34878D82A}">
                    <a16:rowId xmlns:a16="http://schemas.microsoft.com/office/drawing/2014/main" val="1168489509"/>
                  </a:ext>
                </a:extLst>
              </a:tr>
              <a:tr h="248782">
                <a:tc>
                  <a:txBody>
                    <a:bodyPr/>
                    <a:lstStyle/>
                    <a:p>
                      <a:pPr marL="0" marR="0" lvl="0" indent="0" algn="l" defTabSz="411356" eaLnBrk="1" fontAlgn="auto" latinLnBrk="0" hangingPunct="1">
                        <a:lnSpc>
                          <a:spcPct val="100000"/>
                        </a:lnSpc>
                        <a:spcBef>
                          <a:spcPts val="0"/>
                        </a:spcBef>
                        <a:spcAft>
                          <a:spcPts val="0"/>
                        </a:spcAft>
                        <a:buClrTx/>
                        <a:buSzTx/>
                        <a:buFontTx/>
                        <a:buNone/>
                        <a:tabLst/>
                        <a:defRPr/>
                      </a:pPr>
                      <a:r>
                        <a:rPr lang="en-US" sz="1100" b="1">
                          <a:effectLst/>
                          <a:latin typeface="+mn-lt"/>
                        </a:rPr>
                        <a:t>Network endpoints</a:t>
                      </a:r>
                      <a:endParaRPr lang="en-GB" sz="1100" b="1">
                        <a:effectLst/>
                        <a:latin typeface="+mn-lt"/>
                        <a:ea typeface="Yu Mincho" panose="02020400000000000000" pitchFamily="18" charset="-128"/>
                        <a:cs typeface="Times New Roman" panose="02020603050405020304" pitchFamily="18" charset="0"/>
                      </a:endParaRPr>
                    </a:p>
                  </a:txBody>
                  <a:tcPr marL="80598" marR="80598" marT="0" marB="0"/>
                </a:tc>
                <a:extLst>
                  <a:ext uri="{0D108BD9-81ED-4DB2-BD59-A6C34878D82A}">
                    <a16:rowId xmlns:a16="http://schemas.microsoft.com/office/drawing/2014/main" val="2460792098"/>
                  </a:ext>
                </a:extLst>
              </a:tr>
              <a:tr h="486094">
                <a:tc>
                  <a:txBody>
                    <a:bodyPr/>
                    <a:lstStyle/>
                    <a:p>
                      <a:pPr marL="0" marR="0" lvl="0" indent="0" algn="l" defTabSz="411356" eaLnBrk="1" fontAlgn="auto" latinLnBrk="0" hangingPunct="1">
                        <a:lnSpc>
                          <a:spcPct val="100000"/>
                        </a:lnSpc>
                        <a:spcBef>
                          <a:spcPts val="0"/>
                        </a:spcBef>
                        <a:spcAft>
                          <a:spcPts val="0"/>
                        </a:spcAft>
                        <a:buClrTx/>
                        <a:buSzTx/>
                        <a:buFontTx/>
                        <a:buNone/>
                        <a:tabLst/>
                        <a:defRPr/>
                      </a:pPr>
                      <a:r>
                        <a:rPr lang="en-GB" sz="1100" b="0">
                          <a:effectLst/>
                          <a:latin typeface="+mn-lt"/>
                          <a:ea typeface="Yu Mincho" panose="02020400000000000000" pitchFamily="18" charset="-128"/>
                          <a:cs typeface="Times New Roman" panose="02020603050405020304" pitchFamily="18" charset="0"/>
                        </a:rPr>
                        <a:t>&gt;vpcE1</a:t>
                      </a:r>
                    </a:p>
                    <a:p>
                      <a:pPr marL="0" marR="0" lvl="0" indent="0" algn="l" defTabSz="411356" eaLnBrk="1" fontAlgn="auto" latinLnBrk="0" hangingPunct="1">
                        <a:lnSpc>
                          <a:spcPct val="100000"/>
                        </a:lnSpc>
                        <a:spcBef>
                          <a:spcPts val="0"/>
                        </a:spcBef>
                        <a:spcAft>
                          <a:spcPts val="0"/>
                        </a:spcAft>
                        <a:buClrTx/>
                        <a:buSzTx/>
                        <a:buFontTx/>
                        <a:buNone/>
                        <a:tabLst/>
                        <a:defRPr/>
                      </a:pPr>
                      <a:r>
                        <a:rPr lang="en-GB" altLang="zh-CN" sz="1100" b="0">
                          <a:effectLst/>
                          <a:latin typeface="+mn-lt"/>
                          <a:ea typeface="Yu Mincho" panose="02020400000000000000" pitchFamily="18" charset="-128"/>
                          <a:cs typeface="Times New Roman" panose="02020603050405020304" pitchFamily="18" charset="0"/>
                        </a:rPr>
                        <a:t>&gt;vpcF1u</a:t>
                      </a:r>
                    </a:p>
                    <a:p>
                      <a:pPr marL="0" marR="0" lvl="0" indent="0" algn="l" defTabSz="411356" eaLnBrk="1" fontAlgn="auto" latinLnBrk="0" hangingPunct="1">
                        <a:lnSpc>
                          <a:spcPct val="100000"/>
                        </a:lnSpc>
                        <a:spcBef>
                          <a:spcPts val="0"/>
                        </a:spcBef>
                        <a:spcAft>
                          <a:spcPts val="0"/>
                        </a:spcAft>
                        <a:buClrTx/>
                        <a:buSzTx/>
                        <a:buFontTx/>
                        <a:buNone/>
                        <a:tabLst/>
                        <a:defRPr/>
                      </a:pPr>
                      <a:r>
                        <a:rPr lang="en-GB" altLang="zh-CN" sz="1100" b="0">
                          <a:effectLst/>
                          <a:latin typeface="+mn-lt"/>
                          <a:ea typeface="Yu Mincho" panose="02020400000000000000" pitchFamily="18" charset="-128"/>
                          <a:cs typeface="Times New Roman" panose="02020603050405020304" pitchFamily="18" charset="0"/>
                        </a:rPr>
                        <a:t>&gt;vpcN3</a:t>
                      </a:r>
                      <a:endParaRPr lang="en-GB" sz="1100" b="0">
                        <a:effectLst/>
                        <a:latin typeface="+mn-lt"/>
                        <a:ea typeface="Yu Mincho" panose="02020400000000000000" pitchFamily="18" charset="-128"/>
                        <a:cs typeface="Times New Roman" panose="02020603050405020304" pitchFamily="18" charset="0"/>
                      </a:endParaRPr>
                    </a:p>
                  </a:txBody>
                  <a:tcPr marL="80598" marR="80598" marT="0" marB="0"/>
                </a:tc>
                <a:extLst>
                  <a:ext uri="{0D108BD9-81ED-4DB2-BD59-A6C34878D82A}">
                    <a16:rowId xmlns:a16="http://schemas.microsoft.com/office/drawing/2014/main" val="1540340257"/>
                  </a:ext>
                </a:extLst>
              </a:tr>
              <a:tr h="225190">
                <a:tc>
                  <a:txBody>
                    <a:bodyPr/>
                    <a:lstStyle/>
                    <a:p>
                      <a:pPr marL="0" marR="0" lvl="0" indent="0" algn="l" defTabSz="411356" eaLnBrk="1" fontAlgn="auto" latinLnBrk="0" hangingPunct="1">
                        <a:lnSpc>
                          <a:spcPct val="100000"/>
                        </a:lnSpc>
                        <a:spcBef>
                          <a:spcPts val="0"/>
                        </a:spcBef>
                        <a:spcAft>
                          <a:spcPts val="0"/>
                        </a:spcAft>
                        <a:buClrTx/>
                        <a:buSzTx/>
                        <a:buFontTx/>
                        <a:buNone/>
                        <a:tabLst/>
                        <a:defRPr/>
                      </a:pPr>
                      <a:r>
                        <a:rPr lang="en-GB" sz="1100" b="1">
                          <a:effectLst/>
                          <a:latin typeface="+mn-lt"/>
                          <a:ea typeface="Yu Mincho" panose="02020400000000000000" pitchFamily="18" charset="-128"/>
                          <a:cs typeface="Times New Roman" panose="02020603050405020304" pitchFamily="18" charset="0"/>
                        </a:rPr>
                        <a:t>Resource (optional)</a:t>
                      </a:r>
                    </a:p>
                  </a:txBody>
                  <a:tcPr marL="80598" marR="80598" marT="0" marB="0"/>
                </a:tc>
                <a:extLst>
                  <a:ext uri="{0D108BD9-81ED-4DB2-BD59-A6C34878D82A}">
                    <a16:rowId xmlns:a16="http://schemas.microsoft.com/office/drawing/2014/main" val="4215024232"/>
                  </a:ext>
                </a:extLst>
              </a:tr>
              <a:tr h="486094">
                <a:tc>
                  <a:txBody>
                    <a:bodyPr/>
                    <a:lstStyle/>
                    <a:p>
                      <a:pPr marL="0" marR="0" lvl="0" indent="0" algn="l" defTabSz="411356" eaLnBrk="1" fontAlgn="auto" latinLnBrk="0" hangingPunct="1">
                        <a:lnSpc>
                          <a:spcPct val="100000"/>
                        </a:lnSpc>
                        <a:spcBef>
                          <a:spcPts val="0"/>
                        </a:spcBef>
                        <a:spcAft>
                          <a:spcPts val="0"/>
                        </a:spcAft>
                        <a:buClrTx/>
                        <a:buSzTx/>
                        <a:buFontTx/>
                        <a:buNone/>
                        <a:tabLst/>
                        <a:defRPr/>
                      </a:pPr>
                      <a:r>
                        <a:rPr lang="en-GB" sz="1100" b="0">
                          <a:effectLst/>
                          <a:latin typeface="+mn-lt"/>
                          <a:ea typeface="Yu Mincho" panose="02020400000000000000" pitchFamily="18" charset="-128"/>
                          <a:cs typeface="Times New Roman" panose="02020603050405020304" pitchFamily="18" charset="0"/>
                        </a:rPr>
                        <a:t>-&gt;</a:t>
                      </a:r>
                      <a:r>
                        <a:rPr lang="en-GB" sz="1100" b="0" err="1">
                          <a:effectLst/>
                          <a:latin typeface="+mn-lt"/>
                          <a:ea typeface="Yu Mincho" panose="02020400000000000000" pitchFamily="18" charset="-128"/>
                          <a:cs typeface="Times New Roman" panose="02020603050405020304" pitchFamily="18" charset="0"/>
                        </a:rPr>
                        <a:t>resourceReq</a:t>
                      </a:r>
                      <a:endParaRPr lang="en-GB" sz="1100" b="0">
                        <a:effectLst/>
                        <a:latin typeface="+mn-lt"/>
                        <a:ea typeface="Yu Mincho" panose="02020400000000000000" pitchFamily="18" charset="-128"/>
                        <a:cs typeface="Times New Roman" panose="02020603050405020304" pitchFamily="18" charset="0"/>
                      </a:endParaRPr>
                    </a:p>
                    <a:p>
                      <a:pPr marL="0" marR="0" lvl="0" indent="0" algn="l" defTabSz="411356" eaLnBrk="1" fontAlgn="auto" latinLnBrk="0" hangingPunct="1">
                        <a:lnSpc>
                          <a:spcPct val="100000"/>
                        </a:lnSpc>
                        <a:spcBef>
                          <a:spcPts val="0"/>
                        </a:spcBef>
                        <a:spcAft>
                          <a:spcPts val="0"/>
                        </a:spcAft>
                        <a:buClrTx/>
                        <a:buSzTx/>
                        <a:buFontTx/>
                        <a:buNone/>
                        <a:tabLst/>
                        <a:defRPr/>
                      </a:pPr>
                      <a:r>
                        <a:rPr lang="en-GB" sz="1100" b="0">
                          <a:effectLst/>
                          <a:latin typeface="+mn-lt"/>
                          <a:ea typeface="Yu Mincho" panose="02020400000000000000" pitchFamily="18" charset="-128"/>
                          <a:cs typeface="Times New Roman" panose="02020603050405020304" pitchFamily="18" charset="0"/>
                        </a:rPr>
                        <a:t>-&gt;</a:t>
                      </a:r>
                      <a:r>
                        <a:rPr lang="en-GB" sz="1100" b="0" err="1">
                          <a:effectLst/>
                          <a:latin typeface="+mn-lt"/>
                          <a:ea typeface="Yu Mincho" panose="02020400000000000000" pitchFamily="18" charset="-128"/>
                          <a:cs typeface="Times New Roman" panose="02020603050405020304" pitchFamily="18" charset="0"/>
                        </a:rPr>
                        <a:t>resourceConstraint</a:t>
                      </a:r>
                      <a:endParaRPr lang="en-GB" sz="1100" b="0">
                        <a:effectLst/>
                        <a:latin typeface="+mn-lt"/>
                        <a:ea typeface="Yu Mincho" panose="02020400000000000000" pitchFamily="18" charset="-128"/>
                        <a:cs typeface="Times New Roman" panose="02020603050405020304" pitchFamily="18" charset="0"/>
                      </a:endParaRPr>
                    </a:p>
                  </a:txBody>
                  <a:tcPr marL="80598" marR="80598" marT="0" marB="0"/>
                </a:tc>
                <a:extLst>
                  <a:ext uri="{0D108BD9-81ED-4DB2-BD59-A6C34878D82A}">
                    <a16:rowId xmlns:a16="http://schemas.microsoft.com/office/drawing/2014/main" val="3144666447"/>
                  </a:ext>
                </a:extLst>
              </a:tr>
            </a:tbl>
          </a:graphicData>
        </a:graphic>
      </p:graphicFrame>
      <p:cxnSp>
        <p:nvCxnSpPr>
          <p:cNvPr id="6" name="Straight Arrow Connector 5">
            <a:extLst>
              <a:ext uri="{FF2B5EF4-FFF2-40B4-BE49-F238E27FC236}">
                <a16:creationId xmlns:a16="http://schemas.microsoft.com/office/drawing/2014/main" id="{46A4EECE-A74E-76F2-D04D-84916F814293}"/>
              </a:ext>
            </a:extLst>
          </p:cNvPr>
          <p:cNvCxnSpPr>
            <a:cxnSpLocks/>
          </p:cNvCxnSpPr>
          <p:nvPr/>
        </p:nvCxnSpPr>
        <p:spPr>
          <a:xfrm>
            <a:off x="3623586" y="2433446"/>
            <a:ext cx="938213" cy="0"/>
          </a:xfrm>
          <a:prstGeom prst="straightConnector1">
            <a:avLst/>
          </a:prstGeom>
          <a:ln>
            <a:tailEnd type="non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3856F0B7-C60D-F2A5-C3A6-D051182443CE}"/>
              </a:ext>
            </a:extLst>
          </p:cNvPr>
          <p:cNvSpPr txBox="1"/>
          <p:nvPr/>
        </p:nvSpPr>
        <p:spPr>
          <a:xfrm>
            <a:off x="3623585" y="2476475"/>
            <a:ext cx="1092111" cy="342273"/>
          </a:xfrm>
          <a:prstGeom prst="rect">
            <a:avLst/>
          </a:prstGeom>
          <a:noFill/>
        </p:spPr>
        <p:txBody>
          <a:bodyPr wrap="square" rtlCol="0">
            <a:spAutoFit/>
          </a:bodyPr>
          <a:lstStyle/>
          <a:p>
            <a:r>
              <a:rPr kumimoji="1" lang="en-GB" sz="900"/>
              <a:t>More capacity parameters e.g.</a:t>
            </a:r>
          </a:p>
        </p:txBody>
      </p:sp>
      <p:cxnSp>
        <p:nvCxnSpPr>
          <p:cNvPr id="8" name="Straight Arrow Connector 7">
            <a:extLst>
              <a:ext uri="{FF2B5EF4-FFF2-40B4-BE49-F238E27FC236}">
                <a16:creationId xmlns:a16="http://schemas.microsoft.com/office/drawing/2014/main" id="{B8CDF282-3A53-B6E1-9350-595231FACF03}"/>
              </a:ext>
            </a:extLst>
          </p:cNvPr>
          <p:cNvCxnSpPr>
            <a:cxnSpLocks/>
            <a:endCxn id="9" idx="1"/>
          </p:cNvCxnSpPr>
          <p:nvPr/>
        </p:nvCxnSpPr>
        <p:spPr>
          <a:xfrm flipV="1">
            <a:off x="3623585" y="1666946"/>
            <a:ext cx="938214" cy="122534"/>
          </a:xfrm>
          <a:prstGeom prst="straightConnector1">
            <a:avLst/>
          </a:prstGeom>
          <a:ln>
            <a:tailEnd type="non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35F001A-30FE-F7F1-E7C6-9FC3415DF5B6}"/>
              </a:ext>
            </a:extLst>
          </p:cNvPr>
          <p:cNvSpPr txBox="1"/>
          <p:nvPr/>
        </p:nvSpPr>
        <p:spPr>
          <a:xfrm>
            <a:off x="4561799" y="1474970"/>
            <a:ext cx="2277426" cy="383951"/>
          </a:xfrm>
          <a:prstGeom prst="rect">
            <a:avLst/>
          </a:prstGeom>
          <a:noFill/>
        </p:spPr>
        <p:txBody>
          <a:bodyPr wrap="square" rtlCol="0">
            <a:spAutoFit/>
          </a:bodyPr>
          <a:lstStyle/>
          <a:p>
            <a:r>
              <a:rPr kumimoji="1" lang="en-GB" sz="1050"/>
              <a:t>NF logical interface definitions, mapping with network interfaces</a:t>
            </a:r>
          </a:p>
        </p:txBody>
      </p:sp>
      <p:cxnSp>
        <p:nvCxnSpPr>
          <p:cNvPr id="12" name="Straight Connector 11">
            <a:extLst>
              <a:ext uri="{FF2B5EF4-FFF2-40B4-BE49-F238E27FC236}">
                <a16:creationId xmlns:a16="http://schemas.microsoft.com/office/drawing/2014/main" id="{84A26AA3-6CA2-F0B5-1309-1A2FA545A8B5}"/>
              </a:ext>
            </a:extLst>
          </p:cNvPr>
          <p:cNvCxnSpPr>
            <a:cxnSpLocks/>
          </p:cNvCxnSpPr>
          <p:nvPr/>
        </p:nvCxnSpPr>
        <p:spPr>
          <a:xfrm>
            <a:off x="3623585" y="3760926"/>
            <a:ext cx="938213" cy="1455880"/>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5D2B4158-0622-431D-A2E2-CC4EF00B872F}"/>
              </a:ext>
            </a:extLst>
          </p:cNvPr>
          <p:cNvSpPr txBox="1"/>
          <p:nvPr/>
        </p:nvSpPr>
        <p:spPr>
          <a:xfrm>
            <a:off x="4561799" y="5057143"/>
            <a:ext cx="2277426" cy="529376"/>
          </a:xfrm>
          <a:prstGeom prst="rect">
            <a:avLst/>
          </a:prstGeom>
          <a:noFill/>
        </p:spPr>
        <p:txBody>
          <a:bodyPr wrap="square" rtlCol="0">
            <a:spAutoFit/>
          </a:bodyPr>
          <a:lstStyle/>
          <a:p>
            <a:r>
              <a:rPr kumimoji="1" lang="en-GB" sz="1050"/>
              <a:t>Network interface definitions, IP/FQDN configuration</a:t>
            </a:r>
            <a:r>
              <a:rPr kumimoji="1" lang="en-US" altLang="zh-CN" sz="1050"/>
              <a:t>s</a:t>
            </a:r>
            <a:r>
              <a:rPr kumimoji="1" lang="en-GB" sz="1050"/>
              <a:t>, mapping with </a:t>
            </a:r>
            <a:r>
              <a:rPr kumimoji="1" lang="en-GB" sz="1050" err="1"/>
              <a:t>NFlogical</a:t>
            </a:r>
            <a:r>
              <a:rPr kumimoji="1" lang="en-GB" sz="1050"/>
              <a:t> interfaces</a:t>
            </a:r>
          </a:p>
        </p:txBody>
      </p:sp>
      <p:cxnSp>
        <p:nvCxnSpPr>
          <p:cNvPr id="14" name="Straight Connector 13">
            <a:extLst>
              <a:ext uri="{FF2B5EF4-FFF2-40B4-BE49-F238E27FC236}">
                <a16:creationId xmlns:a16="http://schemas.microsoft.com/office/drawing/2014/main" id="{CEB00B3A-D9E5-99CA-AAF8-153C350AABD1}"/>
              </a:ext>
            </a:extLst>
          </p:cNvPr>
          <p:cNvCxnSpPr>
            <a:cxnSpLocks/>
          </p:cNvCxnSpPr>
          <p:nvPr/>
        </p:nvCxnSpPr>
        <p:spPr>
          <a:xfrm>
            <a:off x="3623584" y="4605343"/>
            <a:ext cx="938213" cy="1455880"/>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5F68ACA4-0151-0C82-2634-C84D7D9028F5}"/>
              </a:ext>
            </a:extLst>
          </p:cNvPr>
          <p:cNvSpPr txBox="1"/>
          <p:nvPr/>
        </p:nvSpPr>
        <p:spPr>
          <a:xfrm>
            <a:off x="4561799" y="5776435"/>
            <a:ext cx="2277426" cy="820225"/>
          </a:xfrm>
          <a:prstGeom prst="rect">
            <a:avLst/>
          </a:prstGeom>
          <a:noFill/>
        </p:spPr>
        <p:txBody>
          <a:bodyPr wrap="square" rtlCol="0">
            <a:spAutoFit/>
          </a:bodyPr>
          <a:lstStyle/>
          <a:p>
            <a:r>
              <a:rPr kumimoji="1" lang="en-GB" sz="1050"/>
              <a:t>Resource requirement and constraint for the NF deployment, e.g. CPU/RAM/storage capacity, NUMA awareness, node binding etc. </a:t>
            </a:r>
          </a:p>
        </p:txBody>
      </p:sp>
    </p:spTree>
    <p:extLst>
      <p:ext uri="{BB962C8B-B14F-4D97-AF65-F5344CB8AC3E}">
        <p14:creationId xmlns:p14="http://schemas.microsoft.com/office/powerpoint/2010/main" val="1506923665"/>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3C007-BAA9-ADB6-3232-83FB6888C212}"/>
              </a:ext>
            </a:extLst>
          </p:cNvPr>
          <p:cNvSpPr>
            <a:spLocks noGrp="1"/>
          </p:cNvSpPr>
          <p:nvPr>
            <p:ph type="title"/>
          </p:nvPr>
        </p:nvSpPr>
        <p:spPr/>
        <p:txBody>
          <a:bodyPr/>
          <a:lstStyle/>
          <a:p>
            <a:r>
              <a:rPr lang="en-GB"/>
              <a:t>Example Information Model</a:t>
            </a:r>
          </a:p>
        </p:txBody>
      </p:sp>
      <p:pic>
        <p:nvPicPr>
          <p:cNvPr id="2052" name="Picture 4" descr="PlantUML diagram">
            <a:extLst>
              <a:ext uri="{FF2B5EF4-FFF2-40B4-BE49-F238E27FC236}">
                <a16:creationId xmlns:a16="http://schemas.microsoft.com/office/drawing/2014/main" id="{F72E8859-1871-1EFA-BE30-AEF8B21BC1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1375" y="1061814"/>
            <a:ext cx="2400300" cy="160972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a:extLst>
              <a:ext uri="{FF2B5EF4-FFF2-40B4-BE49-F238E27FC236}">
                <a16:creationId xmlns:a16="http://schemas.microsoft.com/office/drawing/2014/main" id="{79B7E6E5-0369-2D7F-60E4-C46EA76F2CF5}"/>
              </a:ext>
            </a:extLst>
          </p:cNvPr>
          <p:cNvGraphicFramePr>
            <a:graphicFrameLocks noGrp="1"/>
          </p:cNvGraphicFramePr>
          <p:nvPr>
            <p:extLst>
              <p:ext uri="{D42A27DB-BD31-4B8C-83A1-F6EECF244321}">
                <p14:modId xmlns:p14="http://schemas.microsoft.com/office/powerpoint/2010/main" val="344828562"/>
              </p:ext>
            </p:extLst>
          </p:nvPr>
        </p:nvGraphicFramePr>
        <p:xfrm>
          <a:off x="8521457" y="3006766"/>
          <a:ext cx="1941078" cy="3666337"/>
        </p:xfrm>
        <a:graphic>
          <a:graphicData uri="http://schemas.openxmlformats.org/drawingml/2006/table">
            <a:tbl>
              <a:tblPr firstRow="1" firstCol="1" bandRow="1">
                <a:tableStyleId>{5940675A-B579-460E-94D1-54222C63F5DA}</a:tableStyleId>
              </a:tblPr>
              <a:tblGrid>
                <a:gridCol w="1941078">
                  <a:extLst>
                    <a:ext uri="{9D8B030D-6E8A-4147-A177-3AD203B41FA5}">
                      <a16:colId xmlns:a16="http://schemas.microsoft.com/office/drawing/2014/main" val="3001314863"/>
                    </a:ext>
                  </a:extLst>
                </a:gridCol>
              </a:tblGrid>
              <a:tr h="295965">
                <a:tc>
                  <a:txBody>
                    <a:bodyPr/>
                    <a:lstStyle/>
                    <a:p>
                      <a:pPr algn="ctr"/>
                      <a:r>
                        <a:rPr lang="en-US" sz="1200" b="1">
                          <a:effectLst/>
                          <a:latin typeface="+mn-lt"/>
                        </a:rPr>
                        <a:t>CRD_CUUP</a:t>
                      </a:r>
                      <a:endParaRPr lang="en-GB" sz="1200" b="1">
                        <a:effectLst/>
                        <a:latin typeface="+mn-lt"/>
                        <a:ea typeface="Yu Mincho" panose="02020400000000000000" pitchFamily="18" charset="-128"/>
                        <a:cs typeface="Times New Roman" panose="02020603050405020304" pitchFamily="18" charset="0"/>
                      </a:endParaRPr>
                    </a:p>
                  </a:txBody>
                  <a:tcPr marL="80598" marR="80598" marT="0" marB="0"/>
                </a:tc>
                <a:extLst>
                  <a:ext uri="{0D108BD9-81ED-4DB2-BD59-A6C34878D82A}">
                    <a16:rowId xmlns:a16="http://schemas.microsoft.com/office/drawing/2014/main" val="4126257350"/>
                  </a:ext>
                </a:extLst>
              </a:tr>
              <a:tr h="248782">
                <a:tc>
                  <a:txBody>
                    <a:bodyPr/>
                    <a:lstStyle/>
                    <a:p>
                      <a:pPr marL="0" marR="0" lvl="0" indent="0" algn="l" defTabSz="411356" eaLnBrk="1" fontAlgn="auto" latinLnBrk="0" hangingPunct="1">
                        <a:lnSpc>
                          <a:spcPct val="100000"/>
                        </a:lnSpc>
                        <a:spcBef>
                          <a:spcPts val="0"/>
                        </a:spcBef>
                        <a:spcAft>
                          <a:spcPts val="0"/>
                        </a:spcAft>
                        <a:buClrTx/>
                        <a:buSzTx/>
                        <a:buFontTx/>
                        <a:buNone/>
                        <a:tabLst/>
                        <a:defRPr/>
                      </a:pPr>
                      <a:r>
                        <a:rPr lang="en-US" sz="1100" b="1">
                          <a:effectLst/>
                          <a:latin typeface="+mn-lt"/>
                        </a:rPr>
                        <a:t>Interface</a:t>
                      </a:r>
                      <a:endParaRPr lang="en-GB" sz="1100" b="1">
                        <a:effectLst/>
                        <a:latin typeface="+mn-lt"/>
                        <a:ea typeface="Yu Mincho" panose="02020400000000000000" pitchFamily="18" charset="-128"/>
                        <a:cs typeface="Times New Roman" panose="02020603050405020304" pitchFamily="18" charset="0"/>
                      </a:endParaRPr>
                    </a:p>
                  </a:txBody>
                  <a:tcPr marL="80598" marR="80598" marT="0" marB="0"/>
                </a:tc>
                <a:extLst>
                  <a:ext uri="{0D108BD9-81ED-4DB2-BD59-A6C34878D82A}">
                    <a16:rowId xmlns:a16="http://schemas.microsoft.com/office/drawing/2014/main" val="3479233080"/>
                  </a:ext>
                </a:extLst>
              </a:tr>
              <a:tr h="559388">
                <a:tc>
                  <a:txBody>
                    <a:bodyPr/>
                    <a:lstStyle/>
                    <a:p>
                      <a:pPr algn="l"/>
                      <a:r>
                        <a:rPr lang="en-GB" sz="1100">
                          <a:effectLst/>
                          <a:latin typeface="+mn-lt"/>
                          <a:ea typeface="Yu Mincho" panose="02020400000000000000" pitchFamily="18" charset="-128"/>
                          <a:cs typeface="Times New Roman" panose="02020603050405020304" pitchFamily="18" charset="0"/>
                        </a:rPr>
                        <a:t>&gt;e1</a:t>
                      </a:r>
                    </a:p>
                    <a:p>
                      <a:pPr marL="0" marR="0" lvl="0" indent="0" algn="l" defTabSz="411356" eaLnBrk="1" fontAlgn="auto" latinLnBrk="0" hangingPunct="1">
                        <a:lnSpc>
                          <a:spcPct val="100000"/>
                        </a:lnSpc>
                        <a:spcBef>
                          <a:spcPts val="0"/>
                        </a:spcBef>
                        <a:spcAft>
                          <a:spcPts val="0"/>
                        </a:spcAft>
                        <a:buClrTx/>
                        <a:buSzTx/>
                        <a:buFontTx/>
                        <a:buNone/>
                        <a:tabLst/>
                        <a:defRPr/>
                      </a:pPr>
                      <a:r>
                        <a:rPr lang="en-GB" sz="1100">
                          <a:effectLst/>
                          <a:latin typeface="+mn-lt"/>
                          <a:ea typeface="Yu Mincho" panose="02020400000000000000" pitchFamily="18" charset="-128"/>
                          <a:cs typeface="Times New Roman" panose="02020603050405020304" pitchFamily="18" charset="0"/>
                        </a:rPr>
                        <a:t>&gt;f1u</a:t>
                      </a:r>
                    </a:p>
                    <a:p>
                      <a:pPr marL="0" marR="0" lvl="0" indent="0" algn="l" defTabSz="411356" eaLnBrk="1" fontAlgn="auto" latinLnBrk="0" hangingPunct="1">
                        <a:lnSpc>
                          <a:spcPct val="100000"/>
                        </a:lnSpc>
                        <a:spcBef>
                          <a:spcPts val="0"/>
                        </a:spcBef>
                        <a:spcAft>
                          <a:spcPts val="0"/>
                        </a:spcAft>
                        <a:buClrTx/>
                        <a:buSzTx/>
                        <a:buFontTx/>
                        <a:buNone/>
                        <a:tabLst/>
                        <a:defRPr/>
                      </a:pPr>
                      <a:r>
                        <a:rPr lang="en-GB" sz="1100">
                          <a:effectLst/>
                          <a:latin typeface="+mn-lt"/>
                          <a:ea typeface="Yu Mincho" panose="02020400000000000000" pitchFamily="18" charset="-128"/>
                          <a:cs typeface="Times New Roman" panose="02020603050405020304" pitchFamily="18" charset="0"/>
                        </a:rPr>
                        <a:t>&gt;n3</a:t>
                      </a:r>
                    </a:p>
                  </a:txBody>
                  <a:tcPr marL="80598" marR="80598" marT="0" marB="0"/>
                </a:tc>
                <a:extLst>
                  <a:ext uri="{0D108BD9-81ED-4DB2-BD59-A6C34878D82A}">
                    <a16:rowId xmlns:a16="http://schemas.microsoft.com/office/drawing/2014/main" val="3565830447"/>
                  </a:ext>
                </a:extLst>
              </a:tr>
              <a:tr h="162031">
                <a:tc>
                  <a:txBody>
                    <a:bodyPr/>
                    <a:lstStyle/>
                    <a:p>
                      <a:pPr marL="0" marR="0" lvl="0" indent="0" algn="l" defTabSz="411356" eaLnBrk="1" fontAlgn="auto" latinLnBrk="0" hangingPunct="1">
                        <a:lnSpc>
                          <a:spcPct val="100000"/>
                        </a:lnSpc>
                        <a:spcBef>
                          <a:spcPts val="0"/>
                        </a:spcBef>
                        <a:spcAft>
                          <a:spcPts val="0"/>
                        </a:spcAft>
                        <a:buClrTx/>
                        <a:buSzTx/>
                        <a:buFontTx/>
                        <a:buNone/>
                        <a:tabLst/>
                        <a:defRPr/>
                      </a:pPr>
                      <a:r>
                        <a:rPr lang="en-US" sz="1100" b="1">
                          <a:effectLst/>
                          <a:latin typeface="+mn-lt"/>
                        </a:rPr>
                        <a:t>Capacity</a:t>
                      </a:r>
                      <a:endParaRPr lang="en-GB" sz="1100" b="1">
                        <a:effectLst/>
                        <a:latin typeface="+mn-lt"/>
                        <a:ea typeface="Yu Mincho" panose="02020400000000000000" pitchFamily="18" charset="-128"/>
                        <a:cs typeface="Times New Roman" panose="02020603050405020304" pitchFamily="18" charset="0"/>
                      </a:endParaRPr>
                    </a:p>
                  </a:txBody>
                  <a:tcPr marL="80598" marR="80598" marT="0" marB="0"/>
                </a:tc>
                <a:extLst>
                  <a:ext uri="{0D108BD9-81ED-4DB2-BD59-A6C34878D82A}">
                    <a16:rowId xmlns:a16="http://schemas.microsoft.com/office/drawing/2014/main" val="3959256875"/>
                  </a:ext>
                </a:extLst>
              </a:tr>
              <a:tr h="434012">
                <a:tc>
                  <a:txBody>
                    <a:bodyPr/>
                    <a:lstStyle/>
                    <a:p>
                      <a:pPr algn="l"/>
                      <a:r>
                        <a:rPr lang="en-GB" sz="1100">
                          <a:effectLst/>
                          <a:latin typeface="+mn-lt"/>
                          <a:ea typeface="Yu Mincho" panose="02020400000000000000" pitchFamily="18" charset="-128"/>
                          <a:cs typeface="Times New Roman" panose="02020603050405020304" pitchFamily="18" charset="0"/>
                        </a:rPr>
                        <a:t>&gt;</a:t>
                      </a:r>
                      <a:r>
                        <a:rPr lang="en-GB" sz="1100" err="1">
                          <a:effectLst/>
                          <a:latin typeface="+mn-lt"/>
                          <a:ea typeface="Yu Mincho" panose="02020400000000000000" pitchFamily="18" charset="-128"/>
                          <a:cs typeface="Times New Roman" panose="02020603050405020304" pitchFamily="18" charset="0"/>
                        </a:rPr>
                        <a:t>maxUplinkThroughput</a:t>
                      </a:r>
                    </a:p>
                    <a:p>
                      <a:pPr marL="0" marR="0" lvl="0" indent="0" algn="l" defTabSz="411356" eaLnBrk="1" fontAlgn="auto" latinLnBrk="0" hangingPunct="1">
                        <a:lnSpc>
                          <a:spcPct val="100000"/>
                        </a:lnSpc>
                        <a:spcBef>
                          <a:spcPts val="0"/>
                        </a:spcBef>
                        <a:spcAft>
                          <a:spcPts val="0"/>
                        </a:spcAft>
                        <a:buClrTx/>
                        <a:buSzTx/>
                        <a:buFontTx/>
                        <a:buNone/>
                        <a:tabLst/>
                        <a:defRPr/>
                      </a:pPr>
                      <a:r>
                        <a:rPr lang="en-GB" sz="1100">
                          <a:effectLst/>
                          <a:latin typeface="+mn-lt"/>
                          <a:ea typeface="Yu Mincho" panose="02020400000000000000" pitchFamily="18" charset="-128"/>
                          <a:cs typeface="Times New Roman" panose="02020603050405020304" pitchFamily="18" charset="0"/>
                        </a:rPr>
                        <a:t>&gt;</a:t>
                      </a:r>
                      <a:r>
                        <a:rPr lang="en-GB" sz="1100" err="1">
                          <a:effectLst/>
                          <a:latin typeface="+mn-lt"/>
                          <a:ea typeface="Yu Mincho" panose="02020400000000000000" pitchFamily="18" charset="-128"/>
                          <a:cs typeface="Times New Roman" panose="02020603050405020304" pitchFamily="18" charset="0"/>
                        </a:rPr>
                        <a:t>maxDownlinkThroughput</a:t>
                      </a:r>
                      <a:endParaRPr lang="en-GB" sz="1100">
                        <a:effectLst/>
                        <a:latin typeface="+mn-lt"/>
                        <a:ea typeface="Yu Mincho" panose="02020400000000000000" pitchFamily="18" charset="-128"/>
                        <a:cs typeface="Times New Roman" panose="02020603050405020304" pitchFamily="18" charset="0"/>
                      </a:endParaRPr>
                    </a:p>
                  </a:txBody>
                  <a:tcPr marL="80598" marR="80598" marT="0" marB="0"/>
                </a:tc>
                <a:extLst>
                  <a:ext uri="{0D108BD9-81ED-4DB2-BD59-A6C34878D82A}">
                    <a16:rowId xmlns:a16="http://schemas.microsoft.com/office/drawing/2014/main" val="3957630322"/>
                  </a:ext>
                </a:extLst>
              </a:tr>
              <a:tr h="248782">
                <a:tc>
                  <a:txBody>
                    <a:bodyPr/>
                    <a:lstStyle/>
                    <a:p>
                      <a:pPr marL="0" marR="0" lvl="0" indent="0" algn="l" defTabSz="411356" eaLnBrk="1" fontAlgn="auto" latinLnBrk="0" hangingPunct="1">
                        <a:lnSpc>
                          <a:spcPct val="100000"/>
                        </a:lnSpc>
                        <a:spcBef>
                          <a:spcPts val="0"/>
                        </a:spcBef>
                        <a:spcAft>
                          <a:spcPts val="0"/>
                        </a:spcAft>
                        <a:buClrTx/>
                        <a:buSzTx/>
                        <a:buFontTx/>
                        <a:buNone/>
                        <a:tabLst/>
                        <a:defRPr/>
                      </a:pPr>
                      <a:r>
                        <a:rPr lang="en-US" sz="1100" b="1">
                          <a:effectLst/>
                          <a:latin typeface="+mn-lt"/>
                        </a:rPr>
                        <a:t>Dependency</a:t>
                      </a:r>
                      <a:endParaRPr lang="en-GB" sz="1100" b="1">
                        <a:effectLst/>
                        <a:latin typeface="+mn-lt"/>
                        <a:ea typeface="Yu Mincho" panose="02020400000000000000" pitchFamily="18" charset="-128"/>
                        <a:cs typeface="Times New Roman" panose="02020603050405020304" pitchFamily="18" charset="0"/>
                      </a:endParaRPr>
                    </a:p>
                  </a:txBody>
                  <a:tcPr marL="80598" marR="80598" marT="0" marB="0"/>
                </a:tc>
                <a:extLst>
                  <a:ext uri="{0D108BD9-81ED-4DB2-BD59-A6C34878D82A}">
                    <a16:rowId xmlns:a16="http://schemas.microsoft.com/office/drawing/2014/main" val="2663419277"/>
                  </a:ext>
                </a:extLst>
              </a:tr>
              <a:tr h="248782">
                <a:tc>
                  <a:txBody>
                    <a:bodyPr/>
                    <a:lstStyle/>
                    <a:p>
                      <a:pPr marL="0" marR="0" lvl="0" indent="0" algn="l" defTabSz="411356" eaLnBrk="1" fontAlgn="auto" latinLnBrk="0" hangingPunct="1">
                        <a:lnSpc>
                          <a:spcPct val="100000"/>
                        </a:lnSpc>
                        <a:spcBef>
                          <a:spcPts val="0"/>
                        </a:spcBef>
                        <a:spcAft>
                          <a:spcPts val="0"/>
                        </a:spcAft>
                        <a:buClrTx/>
                        <a:buSzTx/>
                        <a:buFontTx/>
                        <a:buNone/>
                        <a:tabLst/>
                        <a:defRPr/>
                      </a:pPr>
                      <a:r>
                        <a:rPr lang="en-GB" sz="1100" b="0">
                          <a:effectLst/>
                          <a:latin typeface="+mn-lt"/>
                          <a:ea typeface="Yu Mincho" panose="02020400000000000000" pitchFamily="18" charset="-128"/>
                          <a:cs typeface="Times New Roman" panose="02020603050405020304" pitchFamily="18" charset="0"/>
                        </a:rPr>
                        <a:t>&gt;</a:t>
                      </a:r>
                      <a:r>
                        <a:rPr lang="en-GB" sz="1100" b="0" err="1">
                          <a:effectLst/>
                          <a:latin typeface="+mn-lt"/>
                          <a:ea typeface="Yu Mincho" panose="02020400000000000000" pitchFamily="18" charset="-128"/>
                          <a:cs typeface="Times New Roman" panose="02020603050405020304" pitchFamily="18" charset="0"/>
                        </a:rPr>
                        <a:t>cuupRef</a:t>
                      </a:r>
                      <a:endParaRPr lang="en-GB" sz="1100" b="0">
                        <a:effectLst/>
                        <a:latin typeface="+mn-lt"/>
                        <a:ea typeface="Yu Mincho" panose="02020400000000000000" pitchFamily="18" charset="-128"/>
                        <a:cs typeface="Times New Roman" panose="02020603050405020304" pitchFamily="18" charset="0"/>
                      </a:endParaRPr>
                    </a:p>
                  </a:txBody>
                  <a:tcPr marL="80598" marR="80598" marT="0" marB="0"/>
                </a:tc>
                <a:extLst>
                  <a:ext uri="{0D108BD9-81ED-4DB2-BD59-A6C34878D82A}">
                    <a16:rowId xmlns:a16="http://schemas.microsoft.com/office/drawing/2014/main" val="1168489509"/>
                  </a:ext>
                </a:extLst>
              </a:tr>
              <a:tr h="248782">
                <a:tc>
                  <a:txBody>
                    <a:bodyPr/>
                    <a:lstStyle/>
                    <a:p>
                      <a:pPr marL="0" marR="0" lvl="0" indent="0" algn="l" defTabSz="411356" eaLnBrk="1" fontAlgn="auto" latinLnBrk="0" hangingPunct="1">
                        <a:lnSpc>
                          <a:spcPct val="100000"/>
                        </a:lnSpc>
                        <a:spcBef>
                          <a:spcPts val="0"/>
                        </a:spcBef>
                        <a:spcAft>
                          <a:spcPts val="0"/>
                        </a:spcAft>
                        <a:buClrTx/>
                        <a:buSzTx/>
                        <a:buFontTx/>
                        <a:buNone/>
                        <a:tabLst/>
                        <a:defRPr/>
                      </a:pPr>
                      <a:r>
                        <a:rPr lang="en-US" sz="1100" b="1">
                          <a:effectLst/>
                          <a:latin typeface="+mn-lt"/>
                        </a:rPr>
                        <a:t>Network</a:t>
                      </a:r>
                      <a:endParaRPr lang="en-GB" sz="1100" b="1">
                        <a:effectLst/>
                        <a:latin typeface="+mn-lt"/>
                        <a:ea typeface="Yu Mincho" panose="02020400000000000000" pitchFamily="18" charset="-128"/>
                        <a:cs typeface="Times New Roman" panose="02020603050405020304" pitchFamily="18" charset="0"/>
                      </a:endParaRPr>
                    </a:p>
                  </a:txBody>
                  <a:tcPr marL="80598" marR="80598" marT="0" marB="0"/>
                </a:tc>
                <a:extLst>
                  <a:ext uri="{0D108BD9-81ED-4DB2-BD59-A6C34878D82A}">
                    <a16:rowId xmlns:a16="http://schemas.microsoft.com/office/drawing/2014/main" val="2460792098"/>
                  </a:ext>
                </a:extLst>
              </a:tr>
              <a:tr h="486094">
                <a:tc>
                  <a:txBody>
                    <a:bodyPr/>
                    <a:lstStyle/>
                    <a:p>
                      <a:pPr marL="0" marR="0" lvl="0" indent="0" algn="l" defTabSz="411356" eaLnBrk="1" fontAlgn="auto" latinLnBrk="0" hangingPunct="1">
                        <a:lnSpc>
                          <a:spcPct val="100000"/>
                        </a:lnSpc>
                        <a:spcBef>
                          <a:spcPts val="0"/>
                        </a:spcBef>
                        <a:spcAft>
                          <a:spcPts val="0"/>
                        </a:spcAft>
                        <a:buClrTx/>
                        <a:buSzTx/>
                        <a:buFontTx/>
                        <a:buNone/>
                        <a:tabLst/>
                        <a:defRPr/>
                      </a:pPr>
                      <a:r>
                        <a:rPr lang="en-GB" sz="1100" b="0">
                          <a:effectLst/>
                          <a:latin typeface="+mn-lt"/>
                          <a:ea typeface="Yu Mincho" panose="02020400000000000000" pitchFamily="18" charset="-128"/>
                          <a:cs typeface="Times New Roman" panose="02020603050405020304" pitchFamily="18" charset="0"/>
                        </a:rPr>
                        <a:t>&gt;vpcE1</a:t>
                      </a:r>
                    </a:p>
                    <a:p>
                      <a:pPr marL="0" marR="0" lvl="0" indent="0" algn="l" defTabSz="411356" eaLnBrk="1" fontAlgn="auto" latinLnBrk="0" hangingPunct="1">
                        <a:lnSpc>
                          <a:spcPct val="100000"/>
                        </a:lnSpc>
                        <a:spcBef>
                          <a:spcPts val="0"/>
                        </a:spcBef>
                        <a:spcAft>
                          <a:spcPts val="0"/>
                        </a:spcAft>
                        <a:buClrTx/>
                        <a:buSzTx/>
                        <a:buFontTx/>
                        <a:buNone/>
                        <a:tabLst/>
                        <a:defRPr/>
                      </a:pPr>
                      <a:r>
                        <a:rPr lang="en-GB" altLang="zh-CN" sz="1100" b="0">
                          <a:effectLst/>
                          <a:latin typeface="+mn-lt"/>
                          <a:ea typeface="Yu Mincho" panose="02020400000000000000" pitchFamily="18" charset="-128"/>
                          <a:cs typeface="Times New Roman" panose="02020603050405020304" pitchFamily="18" charset="0"/>
                        </a:rPr>
                        <a:t>&gt;vpcF1u</a:t>
                      </a:r>
                    </a:p>
                    <a:p>
                      <a:pPr marL="0" marR="0" lvl="0" indent="0" algn="l" defTabSz="411356" eaLnBrk="1" fontAlgn="auto" latinLnBrk="0" hangingPunct="1">
                        <a:lnSpc>
                          <a:spcPct val="100000"/>
                        </a:lnSpc>
                        <a:spcBef>
                          <a:spcPts val="0"/>
                        </a:spcBef>
                        <a:spcAft>
                          <a:spcPts val="0"/>
                        </a:spcAft>
                        <a:buClrTx/>
                        <a:buSzTx/>
                        <a:buFontTx/>
                        <a:buNone/>
                        <a:tabLst/>
                        <a:defRPr/>
                      </a:pPr>
                      <a:r>
                        <a:rPr lang="en-GB" altLang="zh-CN" sz="1100" b="0">
                          <a:effectLst/>
                          <a:latin typeface="+mn-lt"/>
                          <a:ea typeface="Yu Mincho" panose="02020400000000000000" pitchFamily="18" charset="-128"/>
                          <a:cs typeface="Times New Roman" panose="02020603050405020304" pitchFamily="18" charset="0"/>
                        </a:rPr>
                        <a:t>&gt;vpcN3</a:t>
                      </a:r>
                      <a:endParaRPr lang="en-GB" sz="1100" b="0">
                        <a:effectLst/>
                        <a:latin typeface="+mn-lt"/>
                        <a:ea typeface="Yu Mincho" panose="02020400000000000000" pitchFamily="18" charset="-128"/>
                        <a:cs typeface="Times New Roman" panose="02020603050405020304" pitchFamily="18" charset="0"/>
                      </a:endParaRPr>
                    </a:p>
                  </a:txBody>
                  <a:tcPr marL="80598" marR="80598" marT="0" marB="0"/>
                </a:tc>
                <a:extLst>
                  <a:ext uri="{0D108BD9-81ED-4DB2-BD59-A6C34878D82A}">
                    <a16:rowId xmlns:a16="http://schemas.microsoft.com/office/drawing/2014/main" val="1540340257"/>
                  </a:ext>
                </a:extLst>
              </a:tr>
              <a:tr h="225190">
                <a:tc>
                  <a:txBody>
                    <a:bodyPr/>
                    <a:lstStyle/>
                    <a:p>
                      <a:pPr marL="0" marR="0" lvl="0" indent="0" algn="l" defTabSz="411356" eaLnBrk="1" fontAlgn="auto" latinLnBrk="0" hangingPunct="1">
                        <a:lnSpc>
                          <a:spcPct val="100000"/>
                        </a:lnSpc>
                        <a:spcBef>
                          <a:spcPts val="0"/>
                        </a:spcBef>
                        <a:spcAft>
                          <a:spcPts val="0"/>
                        </a:spcAft>
                        <a:buClrTx/>
                        <a:buSzTx/>
                        <a:buFontTx/>
                        <a:buNone/>
                        <a:tabLst/>
                        <a:defRPr/>
                      </a:pPr>
                      <a:r>
                        <a:rPr lang="en-GB" sz="1100" b="1">
                          <a:effectLst/>
                          <a:latin typeface="+mn-lt"/>
                          <a:ea typeface="Yu Mincho" panose="02020400000000000000" pitchFamily="18" charset="-128"/>
                          <a:cs typeface="Times New Roman" panose="02020603050405020304" pitchFamily="18" charset="0"/>
                        </a:rPr>
                        <a:t>Resource (optional)</a:t>
                      </a:r>
                    </a:p>
                  </a:txBody>
                  <a:tcPr marL="80598" marR="80598" marT="0" marB="0"/>
                </a:tc>
                <a:extLst>
                  <a:ext uri="{0D108BD9-81ED-4DB2-BD59-A6C34878D82A}">
                    <a16:rowId xmlns:a16="http://schemas.microsoft.com/office/drawing/2014/main" val="4215024232"/>
                  </a:ext>
                </a:extLst>
              </a:tr>
              <a:tr h="486094">
                <a:tc>
                  <a:txBody>
                    <a:bodyPr/>
                    <a:lstStyle/>
                    <a:p>
                      <a:pPr marL="0" marR="0" lvl="0" indent="0" algn="l" defTabSz="411356" eaLnBrk="1" fontAlgn="auto" latinLnBrk="0" hangingPunct="1">
                        <a:lnSpc>
                          <a:spcPct val="100000"/>
                        </a:lnSpc>
                        <a:spcBef>
                          <a:spcPts val="0"/>
                        </a:spcBef>
                        <a:spcAft>
                          <a:spcPts val="0"/>
                        </a:spcAft>
                        <a:buClrTx/>
                        <a:buSzTx/>
                        <a:buFontTx/>
                        <a:buNone/>
                        <a:tabLst/>
                        <a:defRPr/>
                      </a:pPr>
                      <a:r>
                        <a:rPr lang="en-GB" sz="1100" b="0">
                          <a:effectLst/>
                          <a:latin typeface="+mn-lt"/>
                          <a:ea typeface="Yu Mincho" panose="02020400000000000000" pitchFamily="18" charset="-128"/>
                          <a:cs typeface="Times New Roman" panose="02020603050405020304" pitchFamily="18" charset="0"/>
                        </a:rPr>
                        <a:t>-&gt;</a:t>
                      </a:r>
                      <a:r>
                        <a:rPr lang="en-GB" sz="1100" b="0" err="1">
                          <a:effectLst/>
                          <a:latin typeface="+mn-lt"/>
                          <a:ea typeface="Yu Mincho" panose="02020400000000000000" pitchFamily="18" charset="-128"/>
                          <a:cs typeface="Times New Roman" panose="02020603050405020304" pitchFamily="18" charset="0"/>
                        </a:rPr>
                        <a:t>resourceReq</a:t>
                      </a:r>
                      <a:endParaRPr lang="en-GB" sz="1100" b="0">
                        <a:effectLst/>
                        <a:latin typeface="+mn-lt"/>
                        <a:ea typeface="Yu Mincho" panose="02020400000000000000" pitchFamily="18" charset="-128"/>
                        <a:cs typeface="Times New Roman" panose="02020603050405020304" pitchFamily="18" charset="0"/>
                      </a:endParaRPr>
                    </a:p>
                    <a:p>
                      <a:pPr marL="0" marR="0" lvl="0" indent="0" algn="l" defTabSz="411356" eaLnBrk="1" fontAlgn="auto" latinLnBrk="0" hangingPunct="1">
                        <a:lnSpc>
                          <a:spcPct val="100000"/>
                        </a:lnSpc>
                        <a:spcBef>
                          <a:spcPts val="0"/>
                        </a:spcBef>
                        <a:spcAft>
                          <a:spcPts val="0"/>
                        </a:spcAft>
                        <a:buClrTx/>
                        <a:buSzTx/>
                        <a:buFontTx/>
                        <a:buNone/>
                        <a:tabLst/>
                        <a:defRPr/>
                      </a:pPr>
                      <a:r>
                        <a:rPr lang="en-GB" sz="1100" b="0">
                          <a:effectLst/>
                          <a:latin typeface="+mn-lt"/>
                          <a:ea typeface="Yu Mincho" panose="02020400000000000000" pitchFamily="18" charset="-128"/>
                          <a:cs typeface="Times New Roman" panose="02020603050405020304" pitchFamily="18" charset="0"/>
                        </a:rPr>
                        <a:t>-&gt;</a:t>
                      </a:r>
                      <a:r>
                        <a:rPr lang="en-GB" sz="1100" b="0" err="1">
                          <a:effectLst/>
                          <a:latin typeface="+mn-lt"/>
                          <a:ea typeface="Yu Mincho" panose="02020400000000000000" pitchFamily="18" charset="-128"/>
                          <a:cs typeface="Times New Roman" panose="02020603050405020304" pitchFamily="18" charset="0"/>
                        </a:rPr>
                        <a:t>resourceConstraint</a:t>
                      </a:r>
                      <a:endParaRPr lang="en-GB" sz="1100" b="0">
                        <a:effectLst/>
                        <a:latin typeface="+mn-lt"/>
                        <a:ea typeface="Yu Mincho" panose="02020400000000000000" pitchFamily="18" charset="-128"/>
                        <a:cs typeface="Times New Roman" panose="02020603050405020304" pitchFamily="18" charset="0"/>
                      </a:endParaRPr>
                    </a:p>
                  </a:txBody>
                  <a:tcPr marL="80598" marR="80598" marT="0" marB="0"/>
                </a:tc>
                <a:extLst>
                  <a:ext uri="{0D108BD9-81ED-4DB2-BD59-A6C34878D82A}">
                    <a16:rowId xmlns:a16="http://schemas.microsoft.com/office/drawing/2014/main" val="3144666447"/>
                  </a:ext>
                </a:extLst>
              </a:tr>
            </a:tbl>
          </a:graphicData>
        </a:graphic>
      </p:graphicFrame>
      <p:cxnSp>
        <p:nvCxnSpPr>
          <p:cNvPr id="7" name="Straight Arrow Connector 6">
            <a:extLst>
              <a:ext uri="{FF2B5EF4-FFF2-40B4-BE49-F238E27FC236}">
                <a16:creationId xmlns:a16="http://schemas.microsoft.com/office/drawing/2014/main" id="{5D482224-41D4-F0E5-5AFD-D5A2801B214D}"/>
              </a:ext>
            </a:extLst>
          </p:cNvPr>
          <p:cNvCxnSpPr>
            <a:cxnSpLocks/>
          </p:cNvCxnSpPr>
          <p:nvPr/>
        </p:nvCxnSpPr>
        <p:spPr>
          <a:xfrm flipH="1" flipV="1">
            <a:off x="7378700" y="2671543"/>
            <a:ext cx="1142757" cy="1201241"/>
          </a:xfrm>
          <a:prstGeom prst="straightConnector1">
            <a:avLst/>
          </a:prstGeom>
          <a:ln>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B52209E2-9149-023F-9DE4-1DC4EB1FAE60}"/>
              </a:ext>
            </a:extLst>
          </p:cNvPr>
          <p:cNvCxnSpPr>
            <a:cxnSpLocks/>
          </p:cNvCxnSpPr>
          <p:nvPr/>
        </p:nvCxnSpPr>
        <p:spPr>
          <a:xfrm flipH="1" flipV="1">
            <a:off x="5994400" y="2671542"/>
            <a:ext cx="2527057" cy="1807874"/>
          </a:xfrm>
          <a:prstGeom prst="straightConnector1">
            <a:avLst/>
          </a:prstGeom>
          <a:ln>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CCD465D9-D400-E994-33E2-B40C922B2C43}"/>
              </a:ext>
            </a:extLst>
          </p:cNvPr>
          <p:cNvCxnSpPr>
            <a:cxnSpLocks/>
            <a:endCxn id="2056" idx="2"/>
          </p:cNvCxnSpPr>
          <p:nvPr/>
        </p:nvCxnSpPr>
        <p:spPr>
          <a:xfrm flipH="1" flipV="1">
            <a:off x="4445000" y="2671544"/>
            <a:ext cx="4076457" cy="2402480"/>
          </a:xfrm>
          <a:prstGeom prst="straightConnector1">
            <a:avLst/>
          </a:prstGeom>
          <a:ln>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E2E942A5-0DBF-9202-2F10-B92749D91313}"/>
              </a:ext>
            </a:extLst>
          </p:cNvPr>
          <p:cNvCxnSpPr>
            <a:cxnSpLocks/>
          </p:cNvCxnSpPr>
          <p:nvPr/>
        </p:nvCxnSpPr>
        <p:spPr>
          <a:xfrm flipH="1" flipV="1">
            <a:off x="2971800" y="2671541"/>
            <a:ext cx="5549657" cy="3038977"/>
          </a:xfrm>
          <a:prstGeom prst="straightConnector1">
            <a:avLst/>
          </a:prstGeom>
          <a:ln>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622BFB57-B348-3FE9-8D78-CAACB651A448}"/>
              </a:ext>
            </a:extLst>
          </p:cNvPr>
          <p:cNvCxnSpPr>
            <a:cxnSpLocks/>
          </p:cNvCxnSpPr>
          <p:nvPr/>
        </p:nvCxnSpPr>
        <p:spPr>
          <a:xfrm flipH="1" flipV="1">
            <a:off x="1352550" y="2671544"/>
            <a:ext cx="7168907" cy="3774080"/>
          </a:xfrm>
          <a:prstGeom prst="straightConnector1">
            <a:avLst/>
          </a:prstGeom>
          <a:ln>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2056" name="Picture 8" descr="PlantUML diagram">
            <a:extLst>
              <a:ext uri="{FF2B5EF4-FFF2-40B4-BE49-F238E27FC236}">
                <a16:creationId xmlns:a16="http://schemas.microsoft.com/office/drawing/2014/main" id="{C1D0AA99-02D4-6B4D-3DE5-0239F5BD54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7875" y="1061819"/>
            <a:ext cx="7334250" cy="1609725"/>
          </a:xfrm>
          <a:prstGeom prst="rect">
            <a:avLst/>
          </a:prstGeom>
          <a:noFill/>
          <a:extLst>
            <a:ext uri="{909E8E84-426E-40DD-AFC4-6F175D3DCCD1}">
              <a14:hiddenFill xmlns:a14="http://schemas.microsoft.com/office/drawing/2010/main">
                <a:solidFill>
                  <a:srgbClr val="FFFFFF"/>
                </a:solidFill>
              </a14:hiddenFill>
            </a:ext>
          </a:extLst>
        </p:spPr>
      </p:pic>
      <p:cxnSp>
        <p:nvCxnSpPr>
          <p:cNvPr id="31" name="Straight Connector 30">
            <a:extLst>
              <a:ext uri="{FF2B5EF4-FFF2-40B4-BE49-F238E27FC236}">
                <a16:creationId xmlns:a16="http://schemas.microsoft.com/office/drawing/2014/main" id="{820098B7-E611-67B2-A383-E91DE232689E}"/>
              </a:ext>
            </a:extLst>
          </p:cNvPr>
          <p:cNvCxnSpPr>
            <a:cxnSpLocks/>
          </p:cNvCxnSpPr>
          <p:nvPr/>
        </p:nvCxnSpPr>
        <p:spPr>
          <a:xfrm flipH="1">
            <a:off x="9731375" y="2572467"/>
            <a:ext cx="574675" cy="4342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9848559"/>
      </p:ext>
    </p:extLst>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Rakuten">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none" algn="tl"/>
        </a:blip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Rakuten" id="{2708EEE7-9CDE-4C2E-8EB3-FA8B3AE07409}" vid="{F25BEFD1-24A0-4A46-ABA3-E129E6A66E4A}"/>
    </a:ext>
  </a:extLst>
</a:theme>
</file>

<file path=ppt/theme/theme2.xml><?xml version="1.0" encoding="utf-8"?>
<a:theme xmlns:a="http://schemas.openxmlformats.org/drawingml/2006/main" name="Rakuten Template">
  <a:themeElements>
    <a:clrScheme name="R-Style v2.0">
      <a:dk1>
        <a:srgbClr val="000000"/>
      </a:dk1>
      <a:lt1>
        <a:srgbClr val="FFFFFF"/>
      </a:lt1>
      <a:dk2>
        <a:srgbClr val="BF0000"/>
      </a:dk2>
      <a:lt2>
        <a:srgbClr val="F0F0F0"/>
      </a:lt2>
      <a:accent1>
        <a:srgbClr val="BF0000"/>
      </a:accent1>
      <a:accent2>
        <a:srgbClr val="EC4848"/>
      </a:accent2>
      <a:accent3>
        <a:srgbClr val="FFBA46"/>
      </a:accent3>
      <a:accent4>
        <a:srgbClr val="7FDB4B"/>
      </a:accent4>
      <a:accent5>
        <a:srgbClr val="37B4F3"/>
      </a:accent5>
      <a:accent6>
        <a:srgbClr val="2D5BD6"/>
      </a:accent6>
      <a:hlink>
        <a:srgbClr val="0000FF"/>
      </a:hlink>
      <a:folHlink>
        <a:srgbClr val="800080"/>
      </a:folHlink>
    </a:clrScheme>
    <a:fontScheme name="Rakuten Sans">
      <a:majorFont>
        <a:latin typeface="Rakuten Sans"/>
        <a:ea typeface="メイリオ"/>
        <a:cs typeface=""/>
      </a:majorFont>
      <a:minorFont>
        <a:latin typeface="Rakuten Sans"/>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kumimoji="1" dirty="0" err="1" smtClean="0"/>
        </a:defPPr>
      </a:lstStyle>
    </a:txDef>
  </a:objectDefaults>
  <a:extraClrSchemeLst/>
  <a:extLst>
    <a:ext uri="{05A4C25C-085E-4340-85A3-A5531E510DB2}">
      <thm15:themeFamily xmlns:thm15="http://schemas.microsoft.com/office/thememl/2012/main" name="Rakuten Template" id="{16A6D6B8-04CD-4C02-814C-7E42A725D2E9}" vid="{713863AA-DD83-4D20-8F57-702CCE1DB43A}"/>
    </a:ext>
  </a:extLst>
</a:theme>
</file>

<file path=ppt/theme/theme3.xml><?xml version="1.0" encoding="utf-8"?>
<a:theme xmlns:a="http://schemas.openxmlformats.org/drawingml/2006/main" name="RMI_Kuchitsusan_tenplate">
  <a:themeElements>
    <a:clrScheme name="R-Style v2.0">
      <a:dk1>
        <a:srgbClr val="000000"/>
      </a:dk1>
      <a:lt1>
        <a:srgbClr val="FFFFFF"/>
      </a:lt1>
      <a:dk2>
        <a:srgbClr val="BF0000"/>
      </a:dk2>
      <a:lt2>
        <a:srgbClr val="F0F0F0"/>
      </a:lt2>
      <a:accent1>
        <a:srgbClr val="BF0000"/>
      </a:accent1>
      <a:accent2>
        <a:srgbClr val="EC4848"/>
      </a:accent2>
      <a:accent3>
        <a:srgbClr val="FFBA46"/>
      </a:accent3>
      <a:accent4>
        <a:srgbClr val="7FDB4B"/>
      </a:accent4>
      <a:accent5>
        <a:srgbClr val="37B4F3"/>
      </a:accent5>
      <a:accent6>
        <a:srgbClr val="2D5BD6"/>
      </a:accent6>
      <a:hlink>
        <a:srgbClr val="0000FF"/>
      </a:hlink>
      <a:folHlink>
        <a:srgbClr val="800080"/>
      </a:folHlink>
    </a:clrScheme>
    <a:fontScheme name="Rakuten Sans">
      <a:majorFont>
        <a:latin typeface="Rakuten Sans"/>
        <a:ea typeface="メイリオ"/>
        <a:cs typeface=""/>
      </a:majorFont>
      <a:minorFont>
        <a:latin typeface="Rakuten Sans"/>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kumimoji="1" dirty="0" err="1" smtClean="0"/>
        </a:defPPr>
      </a:lstStyle>
    </a:txDef>
  </a:objectDefaults>
  <a:extraClrSchemeLst/>
  <a:extLst>
    <a:ext uri="{05A4C25C-085E-4340-85A3-A5531E510DB2}">
      <thm15:themeFamily xmlns:thm15="http://schemas.microsoft.com/office/thememl/2012/main" name="RMI_Kuchitsusan_tenplate" id="{C4A8EA13-CBA1-4C38-A3A2-4460E6A439BE}" vid="{14A58657-B396-4D34-A414-DF70BDE92AB0}"/>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FB7DFA6FC293C4BAF95CF810859278D" ma:contentTypeVersion="4" ma:contentTypeDescription="Create a new document." ma:contentTypeScope="" ma:versionID="0e535d307acf19db85e9b774ac008403">
  <xsd:schema xmlns:xsd="http://www.w3.org/2001/XMLSchema" xmlns:xs="http://www.w3.org/2001/XMLSchema" xmlns:p="http://schemas.microsoft.com/office/2006/metadata/properties" xmlns:ns2="9af86feb-9e15-425c-934c-2b02decf7599" targetNamespace="http://schemas.microsoft.com/office/2006/metadata/properties" ma:root="true" ma:fieldsID="d195697cc84ab91c926f176613c2eb05" ns2:_="">
    <xsd:import namespace="9af86feb-9e15-425c-934c-2b02decf759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f86feb-9e15-425c-934c-2b02decf75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05C088C-C379-40F5-8FD8-9CED58F594E2}">
  <ds:schemaRefs>
    <ds:schemaRef ds:uri="9af86feb-9e15-425c-934c-2b02decf759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E530653-2803-4107-A2E4-36782E0C7E0B}">
  <ds:schemaRefs>
    <ds:schemaRef ds:uri="9af86feb-9e15-425c-934c-2b02decf7599"/>
    <ds:schemaRef ds:uri="http://purl.org/dc/elements/1.1/"/>
    <ds:schemaRef ds:uri="http://purl.org/dc/terms/"/>
    <ds:schemaRef ds:uri="http://www.w3.org/XML/1998/namespace"/>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C9CAC733-859C-4502-BB12-3281124DB2D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Rakuten</Template>
  <TotalTime>1</TotalTime>
  <Words>1559</Words>
  <Application>Microsoft Office PowerPoint</Application>
  <PresentationFormat>Widescreen</PresentationFormat>
  <Paragraphs>258</Paragraphs>
  <Slides>10</Slides>
  <Notes>6</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10</vt:i4>
      </vt:variant>
    </vt:vector>
  </HeadingPairs>
  <TitlesOfParts>
    <vt:vector size="21" baseType="lpstr">
      <vt:lpstr>Helvetica Neue Medium</vt:lpstr>
      <vt:lpstr>Lucida Grande</vt:lpstr>
      <vt:lpstr>微软雅黑</vt:lpstr>
      <vt:lpstr>SimSun</vt:lpstr>
      <vt:lpstr>Arial</vt:lpstr>
      <vt:lpstr>Calibri</vt:lpstr>
      <vt:lpstr>Rakuten Sans</vt:lpstr>
      <vt:lpstr>Times New Roman</vt:lpstr>
      <vt:lpstr>Rakuten</vt:lpstr>
      <vt:lpstr>Rakuten Template</vt:lpstr>
      <vt:lpstr>RMI_Kuchitsusan_tenplate</vt:lpstr>
      <vt:lpstr>Discussion on LCM of Cloud Native NF using Standardized K8S CRD Models</vt:lpstr>
      <vt:lpstr>Background</vt:lpstr>
      <vt:lpstr>Problems Today with K8S CRD in Multi-Vendor Cloud Environment</vt:lpstr>
      <vt:lpstr>Benefits of Standardized CRD  for Multi-Vendor Cloud (Single-Tenant Dedicated Resource)</vt:lpstr>
      <vt:lpstr>Benefits of Standardized CRD for Multi-Vendor Cloud (Multi-Tenant Shared Resource)</vt:lpstr>
      <vt:lpstr>Conclusion</vt:lpstr>
      <vt:lpstr>Example standardized CRD for UPF</vt:lpstr>
      <vt:lpstr>Example standardized CRD for CUUP</vt:lpstr>
      <vt:lpstr>Example Information Model</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Lingasamy, V | RSI</dc:creator>
  <cp:lastModifiedBy>Sun, Kexuan</cp:lastModifiedBy>
  <cp:revision>3</cp:revision>
  <dcterms:created xsi:type="dcterms:W3CDTF">2022-12-19T09:21:55Z</dcterms:created>
  <dcterms:modified xsi:type="dcterms:W3CDTF">2024-08-07T17:26:40Z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0x0101003FB7DFA6FC293C4BAF95CF810859278D</vt:lpwstr>
  </property>
</Properties>
</file>